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diagrams/data1.xml" ContentType="application/vnd.openxmlformats-officedocument.drawingml.diagramData+xml"/>
  <Override PartName="/ppt/presentation.xml" ContentType="application/vnd.openxmlformats-officedocument.presentationml.presentation.main+xml"/>
  <Override PartName="/ppt/slides/slide32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50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31.xml" ContentType="application/vnd.openxmlformats-officedocument.presentationml.slide+xml"/>
  <Override PartName="/ppt/slides/slide1.xml" ContentType="application/vnd.openxmlformats-officedocument.presentationml.slide+xml"/>
  <Override PartName="/ppt/notesSlides/notesSlide9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4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theme/theme1.xml" ContentType="application/vnd.openxmlformats-officedocument.theme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310" r:id="rId3"/>
    <p:sldId id="259" r:id="rId4"/>
    <p:sldId id="258" r:id="rId5"/>
    <p:sldId id="260" r:id="rId6"/>
    <p:sldId id="308" r:id="rId7"/>
    <p:sldId id="309" r:id="rId8"/>
    <p:sldId id="314" r:id="rId9"/>
    <p:sldId id="264" r:id="rId10"/>
    <p:sldId id="265" r:id="rId11"/>
    <p:sldId id="313" r:id="rId12"/>
    <p:sldId id="266" r:id="rId13"/>
    <p:sldId id="329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6" r:id="rId22"/>
    <p:sldId id="277" r:id="rId23"/>
    <p:sldId id="323" r:id="rId24"/>
    <p:sldId id="326" r:id="rId25"/>
    <p:sldId id="278" r:id="rId26"/>
    <p:sldId id="261" r:id="rId27"/>
    <p:sldId id="262" r:id="rId28"/>
    <p:sldId id="279" r:id="rId29"/>
    <p:sldId id="281" r:id="rId30"/>
    <p:sldId id="282" r:id="rId31"/>
    <p:sldId id="280" r:id="rId32"/>
    <p:sldId id="283" r:id="rId33"/>
    <p:sldId id="284" r:id="rId34"/>
    <p:sldId id="286" r:id="rId35"/>
    <p:sldId id="287" r:id="rId36"/>
    <p:sldId id="311" r:id="rId37"/>
    <p:sldId id="289" r:id="rId38"/>
    <p:sldId id="290" r:id="rId39"/>
    <p:sldId id="291" r:id="rId40"/>
    <p:sldId id="315" r:id="rId41"/>
    <p:sldId id="293" r:id="rId42"/>
    <p:sldId id="294" r:id="rId43"/>
    <p:sldId id="296" r:id="rId44"/>
    <p:sldId id="297" r:id="rId45"/>
    <p:sldId id="295" r:id="rId46"/>
    <p:sldId id="298" r:id="rId47"/>
    <p:sldId id="299" r:id="rId48"/>
    <p:sldId id="300" r:id="rId49"/>
    <p:sldId id="312" r:id="rId50"/>
    <p:sldId id="303" r:id="rId5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0506" autoAdjust="0"/>
  </p:normalViewPr>
  <p:slideViewPr>
    <p:cSldViewPr>
      <p:cViewPr varScale="1">
        <p:scale>
          <a:sx n="69" d="100"/>
          <a:sy n="69" d="100"/>
        </p:scale>
        <p:origin x="281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8" Type="http://schemas.openxmlformats.org/officeDocument/2006/relationships/customXml" Target="../customXml/item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customXml" Target="../customXml/item2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60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09298B-D589-4F25-8E71-09BAFBCF8CFA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6DC9DD9-0DD5-4819-9D91-8BEFF48D2B1B}">
      <dgm:prSet phldrT="[Text]"/>
      <dgm:spPr>
        <a:noFill/>
        <a:ln>
          <a:solidFill>
            <a:schemeClr val="tx1"/>
          </a:solidFill>
        </a:ln>
      </dgm:spPr>
      <dgm:t>
        <a:bodyPr/>
        <a:lstStyle/>
        <a:p>
          <a:r>
            <a:rPr lang="en-US" b="1" dirty="0">
              <a:solidFill>
                <a:srgbClr val="FF0000"/>
              </a:solidFill>
            </a:rPr>
            <a:t>TMA</a:t>
          </a:r>
          <a:endParaRPr lang="en-GB" b="1" dirty="0">
            <a:solidFill>
              <a:srgbClr val="FF0000"/>
            </a:solidFill>
          </a:endParaRPr>
        </a:p>
      </dgm:t>
    </dgm:pt>
    <dgm:pt modelId="{5440F4C1-00CE-4FDB-AAD4-6B6386A15708}" type="parTrans" cxnId="{8EC44EFE-55B4-4FD0-9DAF-5E565010112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01D42586-25E8-4085-973D-28519B294B84}" type="sibTrans" cxnId="{8EC44EFE-55B4-4FD0-9DAF-5E5650101124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47171F9B-5513-4575-93A7-48FCA423BA10}">
      <dgm:prSet phldrT="[Text]" custT="1"/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ctr"/>
          <a:r>
            <a:rPr lang="en-US" sz="2400" b="1" dirty="0" err="1">
              <a:solidFill>
                <a:schemeClr val="tx1"/>
              </a:solidFill>
            </a:rPr>
            <a:t>aHUS</a:t>
          </a:r>
          <a:endParaRPr lang="en-US" sz="2400" b="1" dirty="0">
            <a:solidFill>
              <a:schemeClr val="tx1"/>
            </a:solidFill>
          </a:endParaRPr>
        </a:p>
      </dgm:t>
    </dgm:pt>
    <dgm:pt modelId="{13FD3EE1-1D6E-4D3C-9DF6-F4DCB4298CE5}" type="parTrans" cxnId="{0453CA18-EFF9-4663-8E02-AEE5F0751FF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553987F-AEC1-475C-A55E-E9D950F4528F}" type="sibTrans" cxnId="{0453CA18-EFF9-4663-8E02-AEE5F0751FF5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2F7ABEB3-52DF-44A8-9967-CDA0D5BC61E2}">
      <dgm:prSet phldrT="[Text]"/>
      <dgm:spPr/>
      <dgm:t>
        <a:bodyPr/>
        <a:lstStyle/>
        <a:p>
          <a:endParaRPr lang="en-GB" dirty="0"/>
        </a:p>
      </dgm:t>
    </dgm:pt>
    <dgm:pt modelId="{A81229A0-63F6-4595-BE38-71DAB058C24B}" type="parTrans" cxnId="{C4B2DB3A-A2F2-4EDF-B58F-F0DCE78A661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EA63CD1E-0080-4727-8E1B-2FEE45E777B3}" type="sibTrans" cxnId="{C4B2DB3A-A2F2-4EDF-B58F-F0DCE78A6617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D726B2F3-1B1D-4370-8D6D-B83EEEE04613}">
      <dgm:prSet phldrT="[Text]"/>
      <dgm:spPr/>
      <dgm:t>
        <a:bodyPr/>
        <a:lstStyle/>
        <a:p>
          <a:endParaRPr lang="en-GB" dirty="0"/>
        </a:p>
      </dgm:t>
    </dgm:pt>
    <dgm:pt modelId="{0549AA22-4B35-49ED-A129-659123C54691}" type="parTrans" cxnId="{321D1B0A-13FA-417C-A444-07C03A7A8D8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3A824F8-BCE1-4774-80CC-2555CAD9B03E}" type="sibTrans" cxnId="{321D1B0A-13FA-417C-A444-07C03A7A8D8F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D6CCF74-0B58-4BAD-95E7-E0A2A9435CEE}">
      <dgm:prSet phldrT="[Text]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GB" dirty="0"/>
        </a:p>
      </dgm:t>
    </dgm:pt>
    <dgm:pt modelId="{3FF62CA1-01B6-4173-AD16-4E0F9F882AEC}" type="parTrans" cxnId="{CCBBF3CA-C205-4BC2-B618-7644071CCEE1}">
      <dgm:prSet/>
      <dgm:spPr/>
      <dgm:t>
        <a:bodyPr/>
        <a:lstStyle/>
        <a:p>
          <a:endParaRPr lang="en-GB"/>
        </a:p>
      </dgm:t>
    </dgm:pt>
    <dgm:pt modelId="{658D3C99-D81F-4C98-AB92-2450178EC609}" type="sibTrans" cxnId="{CCBBF3CA-C205-4BC2-B618-7644071CCEE1}">
      <dgm:prSet/>
      <dgm:spPr/>
      <dgm:t>
        <a:bodyPr/>
        <a:lstStyle/>
        <a:p>
          <a:endParaRPr lang="en-GB"/>
        </a:p>
      </dgm:t>
    </dgm:pt>
    <dgm:pt modelId="{9DDD84B1-1EB0-48FD-8E1B-0C391EF10D74}">
      <dgm:prSet phldrT="[Text]"/>
      <dgm:spPr>
        <a:solidFill>
          <a:schemeClr val="accent1">
            <a:lumMod val="20000"/>
            <a:lumOff val="80000"/>
          </a:schemeClr>
        </a:solidFill>
        <a:ln w="19050">
          <a:solidFill>
            <a:schemeClr val="tx2">
              <a:lumMod val="40000"/>
              <a:lumOff val="60000"/>
            </a:schemeClr>
          </a:solidFill>
        </a:ln>
      </dgm:spPr>
      <dgm:t>
        <a:bodyPr/>
        <a:lstStyle/>
        <a:p>
          <a:endParaRPr lang="en-GB" dirty="0"/>
        </a:p>
      </dgm:t>
    </dgm:pt>
    <dgm:pt modelId="{2194E1E9-5EBC-4E82-ABC4-DA2C5299681D}" type="parTrans" cxnId="{D591937C-173A-4290-9C63-19E47B444D6C}">
      <dgm:prSet/>
      <dgm:spPr/>
      <dgm:t>
        <a:bodyPr/>
        <a:lstStyle/>
        <a:p>
          <a:endParaRPr lang="en-GB"/>
        </a:p>
      </dgm:t>
    </dgm:pt>
    <dgm:pt modelId="{3C1D9D07-0FC0-466D-82D3-37C9FD240317}" type="sibTrans" cxnId="{D591937C-173A-4290-9C63-19E47B444D6C}">
      <dgm:prSet/>
      <dgm:spPr/>
      <dgm:t>
        <a:bodyPr/>
        <a:lstStyle/>
        <a:p>
          <a:endParaRPr lang="en-GB"/>
        </a:p>
      </dgm:t>
    </dgm:pt>
    <dgm:pt modelId="{54BA4622-EC41-4AD8-9E75-CCDB5B4E8F76}">
      <dgm:prSet/>
      <dgm:spPr/>
      <dgm:t>
        <a:bodyPr/>
        <a:lstStyle/>
        <a:p>
          <a:endParaRPr lang="en-GB" dirty="0"/>
        </a:p>
      </dgm:t>
    </dgm:pt>
    <dgm:pt modelId="{B33A22A8-A8BC-4233-B339-A390C707C78A}" type="parTrans" cxnId="{48BD0A43-010D-468D-8422-CA1E19EBE6C1}">
      <dgm:prSet/>
      <dgm:spPr/>
      <dgm:t>
        <a:bodyPr/>
        <a:lstStyle/>
        <a:p>
          <a:endParaRPr lang="en-GB"/>
        </a:p>
      </dgm:t>
    </dgm:pt>
    <dgm:pt modelId="{5B5A1ADA-6078-4A2B-B551-11BBB0BEFE14}" type="sibTrans" cxnId="{48BD0A43-010D-468D-8422-CA1E19EBE6C1}">
      <dgm:prSet/>
      <dgm:spPr/>
      <dgm:t>
        <a:bodyPr/>
        <a:lstStyle/>
        <a:p>
          <a:endParaRPr lang="en-GB"/>
        </a:p>
      </dgm:t>
    </dgm:pt>
    <dgm:pt modelId="{5C47FEFC-D2D7-4C11-BE76-5B58109DEFF5}">
      <dgm:prSet phldrT="[Text]" custT="1"/>
      <dgm:spPr>
        <a:solidFill>
          <a:schemeClr val="accent1">
            <a:lumMod val="20000"/>
            <a:lumOff val="80000"/>
          </a:schemeClr>
        </a:solidFill>
        <a:ln w="19050">
          <a:noFill/>
        </a:ln>
      </dgm:spPr>
      <dgm:t>
        <a:bodyPr/>
        <a:lstStyle/>
        <a:p>
          <a:r>
            <a:rPr lang="en-US" sz="2000" b="1" dirty="0" err="1">
              <a:solidFill>
                <a:schemeClr val="tx1"/>
              </a:solidFill>
            </a:rPr>
            <a:t>Trombotische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trombocytopenische</a:t>
          </a:r>
          <a:r>
            <a:rPr lang="en-US" sz="2000" b="1" dirty="0">
              <a:solidFill>
                <a:schemeClr val="tx1"/>
              </a:solidFill>
            </a:rPr>
            <a:t> </a:t>
          </a:r>
          <a:r>
            <a:rPr lang="en-US" sz="2000" b="1" dirty="0" err="1">
              <a:solidFill>
                <a:schemeClr val="tx1"/>
              </a:solidFill>
            </a:rPr>
            <a:t>purpera</a:t>
          </a:r>
          <a:r>
            <a:rPr lang="en-US" sz="2000" b="1" dirty="0">
              <a:solidFill>
                <a:schemeClr val="tx1"/>
              </a:solidFill>
            </a:rPr>
            <a:t> (TTP)</a:t>
          </a:r>
        </a:p>
      </dgm:t>
    </dgm:pt>
    <dgm:pt modelId="{C08FF8E8-D821-4EEF-862B-FA0FF2B0D202}" type="sibTrans" cxnId="{5E3764F2-CEAD-453E-9567-A0A7479B87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1268BBDF-B03B-4EF1-A687-D6D384AF57C2}" type="parTrans" cxnId="{5E3764F2-CEAD-453E-9567-A0A7479B873C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504213D0-7DB3-4C45-8DC6-0DDA32F43677}">
      <dgm:prSet/>
      <dgm:spPr/>
      <dgm:t>
        <a:bodyPr/>
        <a:lstStyle/>
        <a:p>
          <a:endParaRPr lang="en-GB" dirty="0"/>
        </a:p>
      </dgm:t>
    </dgm:pt>
    <dgm:pt modelId="{523D6332-9232-456A-AE7B-230B89B7E2F5}" type="parTrans" cxnId="{D379C535-9D3C-49E6-B48E-EA60154510C2}">
      <dgm:prSet/>
      <dgm:spPr/>
      <dgm:t>
        <a:bodyPr/>
        <a:lstStyle/>
        <a:p>
          <a:endParaRPr lang="en-GB">
            <a:solidFill>
              <a:schemeClr val="tx1"/>
            </a:solidFill>
          </a:endParaRPr>
        </a:p>
      </dgm:t>
    </dgm:pt>
    <dgm:pt modelId="{A4AD699A-77F7-4FB8-99A3-50AD37EFA15C}" type="sibTrans" cxnId="{D379C535-9D3C-49E6-B48E-EA60154510C2}">
      <dgm:prSet/>
      <dgm:spPr/>
      <dgm:t>
        <a:bodyPr/>
        <a:lstStyle/>
        <a:p>
          <a:endParaRPr lang="en-GB"/>
        </a:p>
      </dgm:t>
    </dgm:pt>
    <dgm:pt modelId="{5B969D53-4126-4828-BCBF-31D547BC8812}" type="pres">
      <dgm:prSet presAssocID="{4109298B-D589-4F25-8E71-09BAFBCF8CF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895F2EF5-3780-430D-87A2-7E78753CB26F}" type="pres">
      <dgm:prSet presAssocID="{26DC9DD9-0DD5-4819-9D91-8BEFF48D2B1B}" presName="centerShape" presStyleLbl="node0" presStyleIdx="0" presStyleCnt="1" custScaleX="65106" custScaleY="64999" custLinFactNeighborX="1268" custLinFactNeighborY="-5978"/>
      <dgm:spPr/>
    </dgm:pt>
    <dgm:pt modelId="{384C303B-6DB8-4F2F-A0FE-8618035764B4}" type="pres">
      <dgm:prSet presAssocID="{13FD3EE1-1D6E-4D3C-9DF6-F4DCB4298CE5}" presName="parTrans" presStyleLbl="bgSibTrans2D1" presStyleIdx="0" presStyleCnt="2" custScaleX="83948" custLinFactNeighborX="9056" custLinFactNeighborY="-9575"/>
      <dgm:spPr/>
    </dgm:pt>
    <dgm:pt modelId="{3B9480CF-5655-4CD1-B04B-B4141DDEE24C}" type="pres">
      <dgm:prSet presAssocID="{47171F9B-5513-4575-93A7-48FCA423BA10}" presName="node" presStyleLbl="node1" presStyleIdx="0" presStyleCnt="2" custScaleX="88561" custScaleY="86357" custRadScaleRad="107394" custRadScaleInc="6702">
        <dgm:presLayoutVars>
          <dgm:bulletEnabled val="1"/>
        </dgm:presLayoutVars>
      </dgm:prSet>
      <dgm:spPr/>
    </dgm:pt>
    <dgm:pt modelId="{34A37AA0-2F49-4F54-B103-C5673EEAD26C}" type="pres">
      <dgm:prSet presAssocID="{1268BBDF-B03B-4EF1-A687-D6D384AF57C2}" presName="parTrans" presStyleLbl="bgSibTrans2D1" presStyleIdx="1" presStyleCnt="2" custScaleX="86414"/>
      <dgm:spPr/>
    </dgm:pt>
    <dgm:pt modelId="{8BFE7FEE-C6A3-4503-AC62-61A233BAB7CE}" type="pres">
      <dgm:prSet presAssocID="{5C47FEFC-D2D7-4C11-BE76-5B58109DEFF5}" presName="node" presStyleLbl="node1" presStyleIdx="1" presStyleCnt="2" custScaleY="81910" custRadScaleRad="102496" custRadScaleInc="-1836">
        <dgm:presLayoutVars>
          <dgm:bulletEnabled val="1"/>
        </dgm:presLayoutVars>
      </dgm:prSet>
      <dgm:spPr/>
    </dgm:pt>
  </dgm:ptLst>
  <dgm:cxnLst>
    <dgm:cxn modelId="{321D1B0A-13FA-417C-A444-07C03A7A8D8F}" srcId="{4109298B-D589-4F25-8E71-09BAFBCF8CFA}" destId="{D726B2F3-1B1D-4370-8D6D-B83EEEE04613}" srcOrd="2" destOrd="0" parTransId="{0549AA22-4B35-49ED-A129-659123C54691}" sibTransId="{13A824F8-BCE1-4774-80CC-2555CAD9B03E}"/>
    <dgm:cxn modelId="{4104AE0D-6A05-4E9E-8F1D-335083112D9D}" type="presOf" srcId="{26DC9DD9-0DD5-4819-9D91-8BEFF48D2B1B}" destId="{895F2EF5-3780-430D-87A2-7E78753CB26F}" srcOrd="0" destOrd="0" presId="urn:microsoft.com/office/officeart/2005/8/layout/radial4"/>
    <dgm:cxn modelId="{0453CA18-EFF9-4663-8E02-AEE5F0751FF5}" srcId="{26DC9DD9-0DD5-4819-9D91-8BEFF48D2B1B}" destId="{47171F9B-5513-4575-93A7-48FCA423BA10}" srcOrd="0" destOrd="0" parTransId="{13FD3EE1-1D6E-4D3C-9DF6-F4DCB4298CE5}" sibTransId="{1553987F-AEC1-475C-A55E-E9D950F4528F}"/>
    <dgm:cxn modelId="{D379C535-9D3C-49E6-B48E-EA60154510C2}" srcId="{4109298B-D589-4F25-8E71-09BAFBCF8CFA}" destId="{504213D0-7DB3-4C45-8DC6-0DDA32F43677}" srcOrd="6" destOrd="0" parTransId="{523D6332-9232-456A-AE7B-230B89B7E2F5}" sibTransId="{A4AD699A-77F7-4FB8-99A3-50AD37EFA15C}"/>
    <dgm:cxn modelId="{C4B2DB3A-A2F2-4EDF-B58F-F0DCE78A6617}" srcId="{4109298B-D589-4F25-8E71-09BAFBCF8CFA}" destId="{2F7ABEB3-52DF-44A8-9967-CDA0D5BC61E2}" srcOrd="1" destOrd="0" parTransId="{A81229A0-63F6-4595-BE38-71DAB058C24B}" sibTransId="{EA63CD1E-0080-4727-8E1B-2FEE45E777B3}"/>
    <dgm:cxn modelId="{C9B16B3E-C340-4868-95EC-0A54138281D7}" type="presOf" srcId="{1268BBDF-B03B-4EF1-A687-D6D384AF57C2}" destId="{34A37AA0-2F49-4F54-B103-C5673EEAD26C}" srcOrd="0" destOrd="0" presId="urn:microsoft.com/office/officeart/2005/8/layout/radial4"/>
    <dgm:cxn modelId="{48BD0A43-010D-468D-8422-CA1E19EBE6C1}" srcId="{4109298B-D589-4F25-8E71-09BAFBCF8CFA}" destId="{54BA4622-EC41-4AD8-9E75-CCDB5B4E8F76}" srcOrd="5" destOrd="0" parTransId="{B33A22A8-A8BC-4233-B339-A390C707C78A}" sibTransId="{5B5A1ADA-6078-4A2B-B551-11BBB0BEFE14}"/>
    <dgm:cxn modelId="{6CC7174B-D9C1-439B-8109-4DA6690F0935}" type="presOf" srcId="{5C47FEFC-D2D7-4C11-BE76-5B58109DEFF5}" destId="{8BFE7FEE-C6A3-4503-AC62-61A233BAB7CE}" srcOrd="0" destOrd="0" presId="urn:microsoft.com/office/officeart/2005/8/layout/radial4"/>
    <dgm:cxn modelId="{D591937C-173A-4290-9C63-19E47B444D6C}" srcId="{4109298B-D589-4F25-8E71-09BAFBCF8CFA}" destId="{9DDD84B1-1EB0-48FD-8E1B-0C391EF10D74}" srcOrd="4" destOrd="0" parTransId="{2194E1E9-5EBC-4E82-ABC4-DA2C5299681D}" sibTransId="{3C1D9D07-0FC0-466D-82D3-37C9FD240317}"/>
    <dgm:cxn modelId="{60417D97-B0A3-48DC-A186-109AC19070FD}" type="presOf" srcId="{47171F9B-5513-4575-93A7-48FCA423BA10}" destId="{3B9480CF-5655-4CD1-B04B-B4141DDEE24C}" srcOrd="0" destOrd="0" presId="urn:microsoft.com/office/officeart/2005/8/layout/radial4"/>
    <dgm:cxn modelId="{871EC1AD-508F-4F4B-B41F-F4496B88C601}" type="presOf" srcId="{4109298B-D589-4F25-8E71-09BAFBCF8CFA}" destId="{5B969D53-4126-4828-BCBF-31D547BC8812}" srcOrd="0" destOrd="0" presId="urn:microsoft.com/office/officeart/2005/8/layout/radial4"/>
    <dgm:cxn modelId="{CCBBF3CA-C205-4BC2-B618-7644071CCEE1}" srcId="{4109298B-D589-4F25-8E71-09BAFBCF8CFA}" destId="{1D6CCF74-0B58-4BAD-95E7-E0A2A9435CEE}" srcOrd="3" destOrd="0" parTransId="{3FF62CA1-01B6-4173-AD16-4E0F9F882AEC}" sibTransId="{658D3C99-D81F-4C98-AB92-2450178EC609}"/>
    <dgm:cxn modelId="{5E3764F2-CEAD-453E-9567-A0A7479B873C}" srcId="{26DC9DD9-0DD5-4819-9D91-8BEFF48D2B1B}" destId="{5C47FEFC-D2D7-4C11-BE76-5B58109DEFF5}" srcOrd="1" destOrd="0" parTransId="{1268BBDF-B03B-4EF1-A687-D6D384AF57C2}" sibTransId="{C08FF8E8-D821-4EEF-862B-FA0FF2B0D202}"/>
    <dgm:cxn modelId="{19038CFC-AE31-4335-9233-31174C66F7E0}" type="presOf" srcId="{13FD3EE1-1D6E-4D3C-9DF6-F4DCB4298CE5}" destId="{384C303B-6DB8-4F2F-A0FE-8618035764B4}" srcOrd="0" destOrd="0" presId="urn:microsoft.com/office/officeart/2005/8/layout/radial4"/>
    <dgm:cxn modelId="{8EC44EFE-55B4-4FD0-9DAF-5E5650101124}" srcId="{4109298B-D589-4F25-8E71-09BAFBCF8CFA}" destId="{26DC9DD9-0DD5-4819-9D91-8BEFF48D2B1B}" srcOrd="0" destOrd="0" parTransId="{5440F4C1-00CE-4FDB-AAD4-6B6386A15708}" sibTransId="{01D42586-25E8-4085-973D-28519B294B84}"/>
    <dgm:cxn modelId="{88A9BE98-B646-49B6-BDA3-963282D9CE07}" type="presParOf" srcId="{5B969D53-4126-4828-BCBF-31D547BC8812}" destId="{895F2EF5-3780-430D-87A2-7E78753CB26F}" srcOrd="0" destOrd="0" presId="urn:microsoft.com/office/officeart/2005/8/layout/radial4"/>
    <dgm:cxn modelId="{2FBF78F1-AA89-49EB-89A9-5DA377F115D0}" type="presParOf" srcId="{5B969D53-4126-4828-BCBF-31D547BC8812}" destId="{384C303B-6DB8-4F2F-A0FE-8618035764B4}" srcOrd="1" destOrd="0" presId="urn:microsoft.com/office/officeart/2005/8/layout/radial4"/>
    <dgm:cxn modelId="{CDDD3FBA-AA84-4700-8D11-E5B1C6E04942}" type="presParOf" srcId="{5B969D53-4126-4828-BCBF-31D547BC8812}" destId="{3B9480CF-5655-4CD1-B04B-B4141DDEE24C}" srcOrd="2" destOrd="0" presId="urn:microsoft.com/office/officeart/2005/8/layout/radial4"/>
    <dgm:cxn modelId="{4BCAB122-F5B5-442A-9E01-E77AA7F50F30}" type="presParOf" srcId="{5B969D53-4126-4828-BCBF-31D547BC8812}" destId="{34A37AA0-2F49-4F54-B103-C5673EEAD26C}" srcOrd="3" destOrd="0" presId="urn:microsoft.com/office/officeart/2005/8/layout/radial4"/>
    <dgm:cxn modelId="{A05F5A7E-A4F2-49EF-8C09-8894173D177F}" type="presParOf" srcId="{5B969D53-4126-4828-BCBF-31D547BC8812}" destId="{8BFE7FEE-C6A3-4503-AC62-61A233BAB7CE}" srcOrd="4" destOrd="0" presId="urn:microsoft.com/office/officeart/2005/8/layout/radial4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5F2EF5-3780-430D-87A2-7E78753CB26F}">
      <dsp:nvSpPr>
        <dsp:cNvPr id="0" name=""/>
        <dsp:cNvSpPr/>
      </dsp:nvSpPr>
      <dsp:spPr>
        <a:xfrm>
          <a:off x="3287763" y="2010356"/>
          <a:ext cx="1691107" cy="1688327"/>
        </a:xfrm>
        <a:prstGeom prst="ellipse">
          <a:avLst/>
        </a:prstGeom>
        <a:noFill/>
        <a:ln w="2540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575" tIns="28575" rIns="28575" bIns="2857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b="1" kern="1200" dirty="0">
              <a:solidFill>
                <a:srgbClr val="FF0000"/>
              </a:solidFill>
            </a:rPr>
            <a:t>TMA</a:t>
          </a:r>
          <a:endParaRPr lang="en-GB" sz="4500" b="1" kern="1200" dirty="0">
            <a:solidFill>
              <a:srgbClr val="FF0000"/>
            </a:solidFill>
          </a:endParaRPr>
        </a:p>
      </dsp:txBody>
      <dsp:txXfrm>
        <a:off x="3287763" y="2010356"/>
        <a:ext cx="1691107" cy="1688327"/>
      </dsp:txXfrm>
    </dsp:sp>
    <dsp:sp modelId="{384C303B-6DB8-4F2F-A0FE-8618035764B4}">
      <dsp:nvSpPr>
        <dsp:cNvPr id="0" name=""/>
        <dsp:cNvSpPr/>
      </dsp:nvSpPr>
      <dsp:spPr>
        <a:xfrm rot="12858101">
          <a:off x="1413043" y="1132334"/>
          <a:ext cx="214798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480CF-5655-4CD1-B04B-B4141DDEE24C}">
      <dsp:nvSpPr>
        <dsp:cNvPr id="0" name=""/>
        <dsp:cNvSpPr/>
      </dsp:nvSpPr>
      <dsp:spPr>
        <a:xfrm>
          <a:off x="105805" y="0"/>
          <a:ext cx="2185326" cy="1704752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 err="1">
              <a:solidFill>
                <a:schemeClr val="tx1"/>
              </a:solidFill>
            </a:rPr>
            <a:t>aHUS</a:t>
          </a:r>
          <a:endParaRPr lang="en-US" sz="2400" b="1" kern="1200" dirty="0">
            <a:solidFill>
              <a:schemeClr val="tx1"/>
            </a:solidFill>
          </a:endParaRPr>
        </a:p>
      </dsp:txBody>
      <dsp:txXfrm>
        <a:off x="105805" y="0"/>
        <a:ext cx="2185326" cy="1704752"/>
      </dsp:txXfrm>
    </dsp:sp>
    <dsp:sp modelId="{34A37AA0-2F49-4F54-B103-C5673EEAD26C}">
      <dsp:nvSpPr>
        <dsp:cNvPr id="0" name=""/>
        <dsp:cNvSpPr/>
      </dsp:nvSpPr>
      <dsp:spPr>
        <a:xfrm rot="19697685">
          <a:off x="4951321" y="1362286"/>
          <a:ext cx="1996900" cy="740278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FE7FEE-C6A3-4503-AC62-61A233BAB7CE}">
      <dsp:nvSpPr>
        <dsp:cNvPr id="0" name=""/>
        <dsp:cNvSpPr/>
      </dsp:nvSpPr>
      <dsp:spPr>
        <a:xfrm>
          <a:off x="5698968" y="316708"/>
          <a:ext cx="2467594" cy="1616965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 w="1905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 err="1">
              <a:solidFill>
                <a:schemeClr val="tx1"/>
              </a:solidFill>
            </a:rPr>
            <a:t>Trombotische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trombocytopenische</a:t>
          </a:r>
          <a:r>
            <a:rPr lang="en-US" sz="2000" b="1" kern="1200" dirty="0">
              <a:solidFill>
                <a:schemeClr val="tx1"/>
              </a:solidFill>
            </a:rPr>
            <a:t> </a:t>
          </a:r>
          <a:r>
            <a:rPr lang="en-US" sz="2000" b="1" kern="1200" dirty="0" err="1">
              <a:solidFill>
                <a:schemeClr val="tx1"/>
              </a:solidFill>
            </a:rPr>
            <a:t>purpera</a:t>
          </a:r>
          <a:r>
            <a:rPr lang="en-US" sz="2000" b="1" kern="1200" dirty="0">
              <a:solidFill>
                <a:schemeClr val="tx1"/>
              </a:solidFill>
            </a:rPr>
            <a:t> (TTP)</a:t>
          </a:r>
        </a:p>
      </dsp:txBody>
      <dsp:txXfrm>
        <a:off x="5698968" y="316708"/>
        <a:ext cx="2467594" cy="161696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953A3-2A2C-4C0B-A288-E383B34338F9}" type="datetimeFigureOut">
              <a:rPr lang="nl-NL" smtClean="0"/>
              <a:pPr/>
              <a:t>12-10-2017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B77E97-F8D8-4FD3-8504-8B2A8AA36B5F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7870C3-9C7E-4C6F-8F48-1EA8C33D38AE}" type="slidenum">
              <a:rPr lang="nl-NL" smtClean="0"/>
              <a:pPr/>
              <a:t>30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C8854-E688-457C-9A1A-9D4DEA0D178E}" type="slidenum">
              <a:rPr lang="nl-NL" smtClean="0"/>
              <a:pPr/>
              <a:t>31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34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None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35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Misschien</a:t>
            </a:r>
            <a:r>
              <a:rPr lang="nl-NL" baseline="0" dirty="0"/>
              <a:t> nog noemen hoe we dan afbouwen?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36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39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40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42</a:t>
            </a:fld>
            <a:endParaRPr lang="nl-NL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43</a:t>
            </a:fld>
            <a:endParaRPr lang="nl-NL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44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45</a:t>
            </a:fld>
            <a:endParaRPr lang="nl-NL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46</a:t>
            </a:fld>
            <a:endParaRPr lang="nl-NL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47</a:t>
            </a:fld>
            <a:endParaRPr lang="nl-NL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48</a:t>
            </a:fld>
            <a:endParaRPr lang="nl-NL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NL" dirty="0"/>
              <a:t>Belangrijk is dat we de komende jaren onze </a:t>
            </a:r>
            <a:r>
              <a:rPr lang="nl-NL" dirty="0" err="1"/>
              <a:t>patienten</a:t>
            </a:r>
            <a:r>
              <a:rPr lang="nl-NL" baseline="0" dirty="0"/>
              <a:t> goed vervolgen. Zodat we over een aantal jaren de lange termijn </a:t>
            </a:r>
            <a:r>
              <a:rPr lang="nl-NL" baseline="0" dirty="0" err="1"/>
              <a:t>resulten</a:t>
            </a:r>
            <a:r>
              <a:rPr lang="nl-NL" baseline="0" dirty="0"/>
              <a:t> van onze </a:t>
            </a:r>
            <a:r>
              <a:rPr lang="nl-NL" baseline="0" dirty="0" err="1"/>
              <a:t>behandelschem’s</a:t>
            </a:r>
            <a:r>
              <a:rPr lang="nl-NL" baseline="0" dirty="0"/>
              <a:t> kunnen </a:t>
            </a:r>
            <a:r>
              <a:rPr lang="nl-NL" baseline="0" dirty="0" err="1"/>
              <a:t>rapportern</a:t>
            </a:r>
            <a:r>
              <a:rPr lang="nl-NL" baseline="0" dirty="0"/>
              <a:t>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49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21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baseline="0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22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23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77E97-F8D8-4FD3-8504-8B2A8AA36B5F}" type="slidenum">
              <a:rPr lang="nl-NL" smtClean="0"/>
              <a:pPr/>
              <a:t>24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EF2B7B-34A8-4724-86CF-428DD182CBEA}" type="slidenum">
              <a:rPr lang="nl-NL" smtClean="0"/>
              <a:pPr/>
              <a:t>25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E60DF4-CF0D-403B-B78F-AC833EB7A2BA}" type="slidenum">
              <a:rPr lang="nl-NL" smtClean="0"/>
              <a:pPr/>
              <a:t>28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8C8854-E688-457C-9A1A-9D4DEA0D178E}" type="slidenum">
              <a:rPr lang="nl-NL" smtClean="0"/>
              <a:pPr/>
              <a:t>29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 userDrawn="1"/>
        </p:nvSpPr>
        <p:spPr>
          <a:xfrm>
            <a:off x="521500" y="594000"/>
            <a:ext cx="8100000" cy="421252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ende 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59480" y="6183340"/>
            <a:ext cx="8263020" cy="499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000" y="5940000"/>
            <a:ext cx="648000" cy="929244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41553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hakesp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ndsteps 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Click to edit Sendsteps Master title style</a:t>
            </a:r>
            <a:endParaRPr lang="nl-NL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idx="13" hasCustomPrompt="1"/>
          </p:nvPr>
        </p:nvSpPr>
        <p:spPr>
          <a:xfrm>
            <a:off x="522000" y="1828341"/>
            <a:ext cx="8100000" cy="4352498"/>
          </a:xfrm>
        </p:spPr>
        <p:txBody>
          <a:bodyPr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</a:lstStyle>
          <a:p>
            <a:pPr lvl="0"/>
            <a:r>
              <a:rPr lang="en-US"/>
              <a:t>Multiple choice answers listen to this text style</a:t>
            </a:r>
          </a:p>
          <a:p>
            <a:pPr lvl="1"/>
            <a:r>
              <a:rPr lang="en-US"/>
              <a:t>Open ended messages listen to this text style</a:t>
            </a:r>
          </a:p>
          <a:p>
            <a:pPr lvl="2"/>
            <a:r>
              <a:rPr lang="en-US"/>
              <a:t>Explanation texts listen to this font family</a:t>
            </a:r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46000" y="1003462"/>
            <a:ext cx="7452000" cy="5334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845540" y="1650209"/>
            <a:ext cx="7452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  <p:sp>
        <p:nvSpPr>
          <p:cNvPr id="11" name="Rechthoek 10"/>
          <p:cNvSpPr/>
          <p:nvPr userDrawn="1"/>
        </p:nvSpPr>
        <p:spPr>
          <a:xfrm>
            <a:off x="521500" y="5292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0"/>
          </p:nvPr>
        </p:nvSpPr>
        <p:spPr>
          <a:xfrm>
            <a:off x="846000" y="4078255"/>
            <a:ext cx="5346157" cy="6350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  <p:pic>
        <p:nvPicPr>
          <p:cNvPr id="17" name="Afbeelding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000" y="6264000"/>
            <a:ext cx="2426807" cy="302400"/>
          </a:xfrm>
          <a:prstGeom prst="rect">
            <a:avLst/>
          </a:prstGeom>
        </p:spPr>
      </p:pic>
      <p:sp>
        <p:nvSpPr>
          <p:cNvPr id="9" name="Rechthoek 8"/>
          <p:cNvSpPr/>
          <p:nvPr userDrawn="1"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410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8196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6" name="Ondertitel 2"/>
          <p:cNvSpPr>
            <a:spLocks noGrp="1"/>
          </p:cNvSpPr>
          <p:nvPr>
            <p:ph type="subTitle" idx="1"/>
          </p:nvPr>
        </p:nvSpPr>
        <p:spPr>
          <a:xfrm>
            <a:off x="522000" y="1650209"/>
            <a:ext cx="8100000" cy="533400"/>
          </a:xfrm>
        </p:spPr>
        <p:txBody>
          <a:bodyPr>
            <a:noAutofit/>
          </a:bodyPr>
          <a:lstStyle>
            <a:lvl1pPr marL="0" indent="0" algn="l">
              <a:lnSpc>
                <a:spcPts val="4200"/>
              </a:lnSpc>
              <a:buNone/>
              <a:defRPr sz="4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het opmaakprofiel van de modelondertitel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08550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9" name="Tijdelijke aanduiding voor grafiek 8"/>
          <p:cNvSpPr>
            <a:spLocks noGrp="1"/>
          </p:cNvSpPr>
          <p:nvPr>
            <p:ph type="chart" sz="quarter" idx="13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grafiek wilt toevoegen</a:t>
            </a:r>
            <a:endParaRPr lang="nl-NL" dirty="0"/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001"/>
            <a:ext cx="4039200" cy="4124912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014513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 met bee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11" name="Tijdelijke aanduiding voor tekst 10"/>
          <p:cNvSpPr>
            <a:spLocks noGrp="1"/>
          </p:cNvSpPr>
          <p:nvPr>
            <p:ph type="body" sz="quarter" idx="14"/>
          </p:nvPr>
        </p:nvSpPr>
        <p:spPr>
          <a:xfrm>
            <a:off x="522288" y="1652400"/>
            <a:ext cx="4039200" cy="41256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NL" dirty="0"/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4647600" y="1652400"/>
            <a:ext cx="39749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10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457219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me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nl-NL" dirty="0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1652400"/>
            <a:ext cx="8101000" cy="4125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30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NL"/>
              <a:t>&lt;datum&gt;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&lt;Titel van de presentatie&gt;</a:t>
            </a:r>
          </a:p>
        </p:txBody>
      </p:sp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521500" y="592931"/>
            <a:ext cx="8101000" cy="518506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sp>
        <p:nvSpPr>
          <p:cNvPr id="8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95853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afbeelding 3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9144000" cy="6857999"/>
          </a:xfrm>
          <a:solidFill>
            <a:schemeClr val="bg1"/>
          </a:solidFill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nl-NL"/>
              <a:t>Klik op het pictogram als u een afbeelding wilt toevoegen</a:t>
            </a:r>
            <a:endParaRPr lang="nl-NL" dirty="0"/>
          </a:p>
        </p:txBody>
      </p:sp>
      <p:grpSp>
        <p:nvGrpSpPr>
          <p:cNvPr id="25" name="Groep 24"/>
          <p:cNvGrpSpPr/>
          <p:nvPr userDrawn="1"/>
        </p:nvGrpSpPr>
        <p:grpSpPr>
          <a:xfrm>
            <a:off x="5867400" y="6264275"/>
            <a:ext cx="2427288" cy="301626"/>
            <a:chOff x="5867400" y="6264275"/>
            <a:chExt cx="2427288" cy="301626"/>
          </a:xfrm>
        </p:grpSpPr>
        <p:sp>
          <p:nvSpPr>
            <p:cNvPr id="15" name="Freeform 10"/>
            <p:cNvSpPr>
              <a:spLocks noEditPoints="1"/>
            </p:cNvSpPr>
            <p:nvPr userDrawn="1"/>
          </p:nvSpPr>
          <p:spPr bwMode="auto">
            <a:xfrm>
              <a:off x="5867400" y="6264275"/>
              <a:ext cx="258763" cy="295275"/>
            </a:xfrm>
            <a:custGeom>
              <a:avLst/>
              <a:gdLst>
                <a:gd name="T0" fmla="*/ 389 w 407"/>
                <a:gd name="T1" fmla="*/ 424 h 463"/>
                <a:gd name="T2" fmla="*/ 352 w 407"/>
                <a:gd name="T3" fmla="*/ 397 h 463"/>
                <a:gd name="T4" fmla="*/ 248 w 407"/>
                <a:gd name="T5" fmla="*/ 229 h 463"/>
                <a:gd name="T6" fmla="*/ 346 w 407"/>
                <a:gd name="T7" fmla="*/ 108 h 463"/>
                <a:gd name="T8" fmla="*/ 185 w 407"/>
                <a:gd name="T9" fmla="*/ 0 h 463"/>
                <a:gd name="T10" fmla="*/ 8 w 407"/>
                <a:gd name="T11" fmla="*/ 0 h 463"/>
                <a:gd name="T12" fmla="*/ 0 w 407"/>
                <a:gd name="T13" fmla="*/ 11 h 463"/>
                <a:gd name="T14" fmla="*/ 0 w 407"/>
                <a:gd name="T15" fmla="*/ 24 h 463"/>
                <a:gd name="T16" fmla="*/ 17 w 407"/>
                <a:gd name="T17" fmla="*/ 39 h 463"/>
                <a:gd name="T18" fmla="*/ 46 w 407"/>
                <a:gd name="T19" fmla="*/ 47 h 463"/>
                <a:gd name="T20" fmla="*/ 46 w 407"/>
                <a:gd name="T21" fmla="*/ 417 h 463"/>
                <a:gd name="T22" fmla="*/ 17 w 407"/>
                <a:gd name="T23" fmla="*/ 424 h 463"/>
                <a:gd name="T24" fmla="*/ 0 w 407"/>
                <a:gd name="T25" fmla="*/ 440 h 463"/>
                <a:gd name="T26" fmla="*/ 0 w 407"/>
                <a:gd name="T27" fmla="*/ 453 h 463"/>
                <a:gd name="T28" fmla="*/ 8 w 407"/>
                <a:gd name="T29" fmla="*/ 463 h 463"/>
                <a:gd name="T30" fmla="*/ 167 w 407"/>
                <a:gd name="T31" fmla="*/ 463 h 463"/>
                <a:gd name="T32" fmla="*/ 176 w 407"/>
                <a:gd name="T33" fmla="*/ 453 h 463"/>
                <a:gd name="T34" fmla="*/ 176 w 407"/>
                <a:gd name="T35" fmla="*/ 440 h 463"/>
                <a:gd name="T36" fmla="*/ 158 w 407"/>
                <a:gd name="T37" fmla="*/ 424 h 463"/>
                <a:gd name="T38" fmla="*/ 129 w 407"/>
                <a:gd name="T39" fmla="*/ 417 h 463"/>
                <a:gd name="T40" fmla="*/ 129 w 407"/>
                <a:gd name="T41" fmla="*/ 242 h 463"/>
                <a:gd name="T42" fmla="*/ 171 w 407"/>
                <a:gd name="T43" fmla="*/ 242 h 463"/>
                <a:gd name="T44" fmla="*/ 287 w 407"/>
                <a:gd name="T45" fmla="*/ 452 h 463"/>
                <a:gd name="T46" fmla="*/ 309 w 407"/>
                <a:gd name="T47" fmla="*/ 463 h 463"/>
                <a:gd name="T48" fmla="*/ 398 w 407"/>
                <a:gd name="T49" fmla="*/ 463 h 463"/>
                <a:gd name="T50" fmla="*/ 407 w 407"/>
                <a:gd name="T51" fmla="*/ 453 h 463"/>
                <a:gd name="T52" fmla="*/ 407 w 407"/>
                <a:gd name="T53" fmla="*/ 440 h 463"/>
                <a:gd name="T54" fmla="*/ 389 w 407"/>
                <a:gd name="T55" fmla="*/ 424 h 463"/>
                <a:gd name="T56" fmla="*/ 145 w 407"/>
                <a:gd name="T57" fmla="*/ 203 h 463"/>
                <a:gd name="T58" fmla="*/ 130 w 407"/>
                <a:gd name="T59" fmla="*/ 203 h 463"/>
                <a:gd name="T60" fmla="*/ 130 w 407"/>
                <a:gd name="T61" fmla="*/ 43 h 463"/>
                <a:gd name="T62" fmla="*/ 162 w 407"/>
                <a:gd name="T63" fmla="*/ 43 h 463"/>
                <a:gd name="T64" fmla="*/ 257 w 407"/>
                <a:gd name="T65" fmla="*/ 121 h 463"/>
                <a:gd name="T66" fmla="*/ 145 w 407"/>
                <a:gd name="T67" fmla="*/ 203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07" h="463">
                  <a:moveTo>
                    <a:pt x="389" y="424"/>
                  </a:moveTo>
                  <a:cubicBezTo>
                    <a:pt x="371" y="420"/>
                    <a:pt x="367" y="417"/>
                    <a:pt x="352" y="397"/>
                  </a:cubicBezTo>
                  <a:cubicBezTo>
                    <a:pt x="330" y="367"/>
                    <a:pt x="278" y="292"/>
                    <a:pt x="248" y="229"/>
                  </a:cubicBezTo>
                  <a:cubicBezTo>
                    <a:pt x="304" y="209"/>
                    <a:pt x="346" y="170"/>
                    <a:pt x="346" y="108"/>
                  </a:cubicBezTo>
                  <a:cubicBezTo>
                    <a:pt x="346" y="20"/>
                    <a:pt x="261" y="0"/>
                    <a:pt x="185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1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4" y="35"/>
                    <a:pt x="17" y="3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46" y="417"/>
                    <a:pt x="46" y="417"/>
                    <a:pt x="46" y="417"/>
                  </a:cubicBezTo>
                  <a:cubicBezTo>
                    <a:pt x="17" y="424"/>
                    <a:pt x="17" y="424"/>
                    <a:pt x="17" y="424"/>
                  </a:cubicBezTo>
                  <a:cubicBezTo>
                    <a:pt x="4" y="428"/>
                    <a:pt x="0" y="429"/>
                    <a:pt x="0" y="440"/>
                  </a:cubicBezTo>
                  <a:cubicBezTo>
                    <a:pt x="0" y="453"/>
                    <a:pt x="0" y="453"/>
                    <a:pt x="0" y="453"/>
                  </a:cubicBezTo>
                  <a:cubicBezTo>
                    <a:pt x="0" y="459"/>
                    <a:pt x="1" y="463"/>
                    <a:pt x="8" y="463"/>
                  </a:cubicBezTo>
                  <a:cubicBezTo>
                    <a:pt x="167" y="463"/>
                    <a:pt x="167" y="463"/>
                    <a:pt x="167" y="463"/>
                  </a:cubicBezTo>
                  <a:cubicBezTo>
                    <a:pt x="175" y="463"/>
                    <a:pt x="176" y="459"/>
                    <a:pt x="176" y="453"/>
                  </a:cubicBezTo>
                  <a:cubicBezTo>
                    <a:pt x="176" y="440"/>
                    <a:pt x="176" y="440"/>
                    <a:pt x="176" y="440"/>
                  </a:cubicBezTo>
                  <a:cubicBezTo>
                    <a:pt x="176" y="429"/>
                    <a:pt x="172" y="428"/>
                    <a:pt x="158" y="424"/>
                  </a:cubicBezTo>
                  <a:cubicBezTo>
                    <a:pt x="129" y="417"/>
                    <a:pt x="129" y="417"/>
                    <a:pt x="129" y="417"/>
                  </a:cubicBezTo>
                  <a:cubicBezTo>
                    <a:pt x="129" y="242"/>
                    <a:pt x="129" y="242"/>
                    <a:pt x="129" y="242"/>
                  </a:cubicBezTo>
                  <a:cubicBezTo>
                    <a:pt x="171" y="242"/>
                    <a:pt x="171" y="242"/>
                    <a:pt x="171" y="242"/>
                  </a:cubicBezTo>
                  <a:cubicBezTo>
                    <a:pt x="201" y="311"/>
                    <a:pt x="266" y="424"/>
                    <a:pt x="287" y="452"/>
                  </a:cubicBezTo>
                  <a:cubicBezTo>
                    <a:pt x="295" y="463"/>
                    <a:pt x="298" y="463"/>
                    <a:pt x="309" y="463"/>
                  </a:cubicBezTo>
                  <a:cubicBezTo>
                    <a:pt x="398" y="463"/>
                    <a:pt x="398" y="463"/>
                    <a:pt x="398" y="463"/>
                  </a:cubicBezTo>
                  <a:cubicBezTo>
                    <a:pt x="406" y="463"/>
                    <a:pt x="407" y="459"/>
                    <a:pt x="407" y="453"/>
                  </a:cubicBezTo>
                  <a:cubicBezTo>
                    <a:pt x="407" y="440"/>
                    <a:pt x="407" y="440"/>
                    <a:pt x="407" y="440"/>
                  </a:cubicBezTo>
                  <a:cubicBezTo>
                    <a:pt x="407" y="427"/>
                    <a:pt x="400" y="428"/>
                    <a:pt x="389" y="424"/>
                  </a:cubicBezTo>
                  <a:close/>
                  <a:moveTo>
                    <a:pt x="145" y="203"/>
                  </a:moveTo>
                  <a:cubicBezTo>
                    <a:pt x="130" y="203"/>
                    <a:pt x="130" y="203"/>
                    <a:pt x="130" y="203"/>
                  </a:cubicBezTo>
                  <a:cubicBezTo>
                    <a:pt x="130" y="43"/>
                    <a:pt x="130" y="43"/>
                    <a:pt x="130" y="43"/>
                  </a:cubicBezTo>
                  <a:cubicBezTo>
                    <a:pt x="162" y="43"/>
                    <a:pt x="162" y="43"/>
                    <a:pt x="162" y="43"/>
                  </a:cubicBezTo>
                  <a:cubicBezTo>
                    <a:pt x="222" y="43"/>
                    <a:pt x="257" y="66"/>
                    <a:pt x="257" y="121"/>
                  </a:cubicBezTo>
                  <a:cubicBezTo>
                    <a:pt x="257" y="189"/>
                    <a:pt x="205" y="203"/>
                    <a:pt x="145" y="2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6" name="Freeform 11"/>
            <p:cNvSpPr>
              <a:spLocks noEditPoints="1"/>
            </p:cNvSpPr>
            <p:nvPr userDrawn="1"/>
          </p:nvSpPr>
          <p:spPr bwMode="auto">
            <a:xfrm>
              <a:off x="6350000" y="6264275"/>
              <a:ext cx="220663" cy="301625"/>
            </a:xfrm>
            <a:custGeom>
              <a:avLst/>
              <a:gdLst>
                <a:gd name="T0" fmla="*/ 331 w 348"/>
                <a:gd name="T1" fmla="*/ 428 h 473"/>
                <a:gd name="T2" fmla="*/ 299 w 348"/>
                <a:gd name="T3" fmla="*/ 418 h 473"/>
                <a:gd name="T4" fmla="*/ 299 w 348"/>
                <a:gd name="T5" fmla="*/ 16 h 473"/>
                <a:gd name="T6" fmla="*/ 284 w 348"/>
                <a:gd name="T7" fmla="*/ 0 h 473"/>
                <a:gd name="T8" fmla="*/ 186 w 348"/>
                <a:gd name="T9" fmla="*/ 0 h 473"/>
                <a:gd name="T10" fmla="*/ 178 w 348"/>
                <a:gd name="T11" fmla="*/ 11 h 473"/>
                <a:gd name="T12" fmla="*/ 178 w 348"/>
                <a:gd name="T13" fmla="*/ 19 h 473"/>
                <a:gd name="T14" fmla="*/ 196 w 348"/>
                <a:gd name="T15" fmla="*/ 36 h 473"/>
                <a:gd name="T16" fmla="*/ 227 w 348"/>
                <a:gd name="T17" fmla="*/ 45 h 473"/>
                <a:gd name="T18" fmla="*/ 227 w 348"/>
                <a:gd name="T19" fmla="*/ 158 h 473"/>
                <a:gd name="T20" fmla="*/ 153 w 348"/>
                <a:gd name="T21" fmla="*/ 133 h 473"/>
                <a:gd name="T22" fmla="*/ 0 w 348"/>
                <a:gd name="T23" fmla="*/ 313 h 473"/>
                <a:gd name="T24" fmla="*/ 123 w 348"/>
                <a:gd name="T25" fmla="*/ 473 h 473"/>
                <a:gd name="T26" fmla="*/ 227 w 348"/>
                <a:gd name="T27" fmla="*/ 420 h 473"/>
                <a:gd name="T28" fmla="*/ 227 w 348"/>
                <a:gd name="T29" fmla="*/ 447 h 473"/>
                <a:gd name="T30" fmla="*/ 242 w 348"/>
                <a:gd name="T31" fmla="*/ 463 h 473"/>
                <a:gd name="T32" fmla="*/ 340 w 348"/>
                <a:gd name="T33" fmla="*/ 463 h 473"/>
                <a:gd name="T34" fmla="*/ 348 w 348"/>
                <a:gd name="T35" fmla="*/ 453 h 473"/>
                <a:gd name="T36" fmla="*/ 348 w 348"/>
                <a:gd name="T37" fmla="*/ 444 h 473"/>
                <a:gd name="T38" fmla="*/ 331 w 348"/>
                <a:gd name="T39" fmla="*/ 428 h 473"/>
                <a:gd name="T40" fmla="*/ 227 w 348"/>
                <a:gd name="T41" fmla="*/ 379 h 473"/>
                <a:gd name="T42" fmla="*/ 153 w 348"/>
                <a:gd name="T43" fmla="*/ 418 h 473"/>
                <a:gd name="T44" fmla="*/ 77 w 348"/>
                <a:gd name="T45" fmla="*/ 299 h 473"/>
                <a:gd name="T46" fmla="*/ 158 w 348"/>
                <a:gd name="T47" fmla="*/ 179 h 473"/>
                <a:gd name="T48" fmla="*/ 227 w 348"/>
                <a:gd name="T49" fmla="*/ 299 h 473"/>
                <a:gd name="T50" fmla="*/ 227 w 348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8" h="473">
                  <a:moveTo>
                    <a:pt x="331" y="428"/>
                  </a:moveTo>
                  <a:cubicBezTo>
                    <a:pt x="299" y="418"/>
                    <a:pt x="299" y="418"/>
                    <a:pt x="299" y="418"/>
                  </a:cubicBezTo>
                  <a:cubicBezTo>
                    <a:pt x="299" y="16"/>
                    <a:pt x="299" y="16"/>
                    <a:pt x="299" y="16"/>
                  </a:cubicBezTo>
                  <a:cubicBezTo>
                    <a:pt x="299" y="6"/>
                    <a:pt x="296" y="0"/>
                    <a:pt x="284" y="0"/>
                  </a:cubicBezTo>
                  <a:cubicBezTo>
                    <a:pt x="186" y="0"/>
                    <a:pt x="186" y="0"/>
                    <a:pt x="186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5" y="148"/>
                    <a:pt x="190" y="133"/>
                    <a:pt x="153" y="133"/>
                  </a:cubicBezTo>
                  <a:cubicBezTo>
                    <a:pt x="81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8" y="459"/>
                    <a:pt x="348" y="453"/>
                  </a:cubicBezTo>
                  <a:cubicBezTo>
                    <a:pt x="348" y="444"/>
                    <a:pt x="348" y="444"/>
                    <a:pt x="348" y="444"/>
                  </a:cubicBezTo>
                  <a:cubicBezTo>
                    <a:pt x="348" y="432"/>
                    <a:pt x="344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5" y="401"/>
                    <a:pt x="181" y="418"/>
                    <a:pt x="153" y="418"/>
                  </a:cubicBezTo>
                  <a:cubicBezTo>
                    <a:pt x="100" y="418"/>
                    <a:pt x="77" y="362"/>
                    <a:pt x="77" y="299"/>
                  </a:cubicBezTo>
                  <a:cubicBezTo>
                    <a:pt x="77" y="225"/>
                    <a:pt x="109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7" name="Freeform 12"/>
            <p:cNvSpPr>
              <a:spLocks/>
            </p:cNvSpPr>
            <p:nvPr userDrawn="1"/>
          </p:nvSpPr>
          <p:spPr bwMode="auto">
            <a:xfrm>
              <a:off x="7032625" y="6354763"/>
              <a:ext cx="234950" cy="211138"/>
            </a:xfrm>
            <a:custGeom>
              <a:avLst/>
              <a:gdLst>
                <a:gd name="T0" fmla="*/ 323 w 372"/>
                <a:gd name="T1" fmla="*/ 15 h 330"/>
                <a:gd name="T2" fmla="*/ 308 w 372"/>
                <a:gd name="T3" fmla="*/ 0 h 330"/>
                <a:gd name="T4" fmla="*/ 210 w 372"/>
                <a:gd name="T5" fmla="*/ 0 h 330"/>
                <a:gd name="T6" fmla="*/ 202 w 372"/>
                <a:gd name="T7" fmla="*/ 10 h 330"/>
                <a:gd name="T8" fmla="*/ 202 w 372"/>
                <a:gd name="T9" fmla="*/ 19 h 330"/>
                <a:gd name="T10" fmla="*/ 219 w 372"/>
                <a:gd name="T11" fmla="*/ 35 h 330"/>
                <a:gd name="T12" fmla="*/ 251 w 372"/>
                <a:gd name="T13" fmla="*/ 44 h 330"/>
                <a:gd name="T14" fmla="*/ 251 w 372"/>
                <a:gd name="T15" fmla="*/ 236 h 330"/>
                <a:gd name="T16" fmla="*/ 176 w 372"/>
                <a:gd name="T17" fmla="*/ 275 h 330"/>
                <a:gd name="T18" fmla="*/ 121 w 372"/>
                <a:gd name="T19" fmla="*/ 169 h 330"/>
                <a:gd name="T20" fmla="*/ 121 w 372"/>
                <a:gd name="T21" fmla="*/ 15 h 330"/>
                <a:gd name="T22" fmla="*/ 106 w 372"/>
                <a:gd name="T23" fmla="*/ 0 h 330"/>
                <a:gd name="T24" fmla="*/ 8 w 372"/>
                <a:gd name="T25" fmla="*/ 0 h 330"/>
                <a:gd name="T26" fmla="*/ 0 w 372"/>
                <a:gd name="T27" fmla="*/ 10 h 330"/>
                <a:gd name="T28" fmla="*/ 0 w 372"/>
                <a:gd name="T29" fmla="*/ 19 h 330"/>
                <a:gd name="T30" fmla="*/ 18 w 372"/>
                <a:gd name="T31" fmla="*/ 35 h 330"/>
                <a:gd name="T32" fmla="*/ 49 w 372"/>
                <a:gd name="T33" fmla="*/ 44 h 330"/>
                <a:gd name="T34" fmla="*/ 49 w 372"/>
                <a:gd name="T35" fmla="*/ 207 h 330"/>
                <a:gd name="T36" fmla="*/ 145 w 372"/>
                <a:gd name="T37" fmla="*/ 330 h 330"/>
                <a:gd name="T38" fmla="*/ 251 w 372"/>
                <a:gd name="T39" fmla="*/ 277 h 330"/>
                <a:gd name="T40" fmla="*/ 251 w 372"/>
                <a:gd name="T41" fmla="*/ 304 h 330"/>
                <a:gd name="T42" fmla="*/ 266 w 372"/>
                <a:gd name="T43" fmla="*/ 320 h 330"/>
                <a:gd name="T44" fmla="*/ 364 w 372"/>
                <a:gd name="T45" fmla="*/ 320 h 330"/>
                <a:gd name="T46" fmla="*/ 372 w 372"/>
                <a:gd name="T47" fmla="*/ 310 h 330"/>
                <a:gd name="T48" fmla="*/ 372 w 372"/>
                <a:gd name="T49" fmla="*/ 301 h 330"/>
                <a:gd name="T50" fmla="*/ 354 w 372"/>
                <a:gd name="T51" fmla="*/ 285 h 330"/>
                <a:gd name="T52" fmla="*/ 323 w 372"/>
                <a:gd name="T53" fmla="*/ 275 h 330"/>
                <a:gd name="T54" fmla="*/ 323 w 372"/>
                <a:gd name="T55" fmla="*/ 15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72" h="330">
                  <a:moveTo>
                    <a:pt x="323" y="15"/>
                  </a:moveTo>
                  <a:cubicBezTo>
                    <a:pt x="323" y="6"/>
                    <a:pt x="320" y="0"/>
                    <a:pt x="308" y="0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202" y="0"/>
                    <a:pt x="202" y="4"/>
                    <a:pt x="202" y="10"/>
                  </a:cubicBezTo>
                  <a:cubicBezTo>
                    <a:pt x="202" y="19"/>
                    <a:pt x="202" y="19"/>
                    <a:pt x="202" y="19"/>
                  </a:cubicBezTo>
                  <a:cubicBezTo>
                    <a:pt x="202" y="31"/>
                    <a:pt x="206" y="31"/>
                    <a:pt x="219" y="35"/>
                  </a:cubicBezTo>
                  <a:cubicBezTo>
                    <a:pt x="251" y="44"/>
                    <a:pt x="251" y="44"/>
                    <a:pt x="251" y="44"/>
                  </a:cubicBezTo>
                  <a:cubicBezTo>
                    <a:pt x="251" y="236"/>
                    <a:pt x="251" y="236"/>
                    <a:pt x="251" y="236"/>
                  </a:cubicBezTo>
                  <a:cubicBezTo>
                    <a:pt x="224" y="264"/>
                    <a:pt x="204" y="275"/>
                    <a:pt x="176" y="275"/>
                  </a:cubicBezTo>
                  <a:cubicBezTo>
                    <a:pt x="125" y="275"/>
                    <a:pt x="121" y="236"/>
                    <a:pt x="121" y="169"/>
                  </a:cubicBezTo>
                  <a:cubicBezTo>
                    <a:pt x="121" y="15"/>
                    <a:pt x="121" y="15"/>
                    <a:pt x="121" y="15"/>
                  </a:cubicBezTo>
                  <a:cubicBezTo>
                    <a:pt x="121" y="6"/>
                    <a:pt x="118" y="0"/>
                    <a:pt x="106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207"/>
                    <a:pt x="49" y="207"/>
                    <a:pt x="49" y="207"/>
                  </a:cubicBezTo>
                  <a:cubicBezTo>
                    <a:pt x="49" y="309"/>
                    <a:pt x="96" y="330"/>
                    <a:pt x="145" y="330"/>
                  </a:cubicBezTo>
                  <a:cubicBezTo>
                    <a:pt x="188" y="330"/>
                    <a:pt x="220" y="312"/>
                    <a:pt x="251" y="277"/>
                  </a:cubicBezTo>
                  <a:cubicBezTo>
                    <a:pt x="251" y="304"/>
                    <a:pt x="251" y="304"/>
                    <a:pt x="251" y="304"/>
                  </a:cubicBezTo>
                  <a:cubicBezTo>
                    <a:pt x="251" y="314"/>
                    <a:pt x="254" y="320"/>
                    <a:pt x="266" y="320"/>
                  </a:cubicBezTo>
                  <a:cubicBezTo>
                    <a:pt x="364" y="320"/>
                    <a:pt x="364" y="320"/>
                    <a:pt x="364" y="320"/>
                  </a:cubicBezTo>
                  <a:cubicBezTo>
                    <a:pt x="371" y="320"/>
                    <a:pt x="372" y="316"/>
                    <a:pt x="372" y="310"/>
                  </a:cubicBezTo>
                  <a:cubicBezTo>
                    <a:pt x="372" y="301"/>
                    <a:pt x="372" y="301"/>
                    <a:pt x="372" y="301"/>
                  </a:cubicBezTo>
                  <a:cubicBezTo>
                    <a:pt x="372" y="289"/>
                    <a:pt x="368" y="289"/>
                    <a:pt x="354" y="285"/>
                  </a:cubicBezTo>
                  <a:cubicBezTo>
                    <a:pt x="323" y="275"/>
                    <a:pt x="323" y="275"/>
                    <a:pt x="323" y="275"/>
                  </a:cubicBezTo>
                  <a:lnTo>
                    <a:pt x="323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8" name="Freeform 13"/>
            <p:cNvSpPr>
              <a:spLocks noEditPoints="1"/>
            </p:cNvSpPr>
            <p:nvPr userDrawn="1"/>
          </p:nvSpPr>
          <p:spPr bwMode="auto">
            <a:xfrm>
              <a:off x="6140450" y="6348413"/>
              <a:ext cx="195263" cy="217488"/>
            </a:xfrm>
            <a:custGeom>
              <a:avLst/>
              <a:gdLst>
                <a:gd name="T0" fmla="*/ 289 w 307"/>
                <a:gd name="T1" fmla="*/ 295 h 340"/>
                <a:gd name="T2" fmla="*/ 258 w 307"/>
                <a:gd name="T3" fmla="*/ 285 h 340"/>
                <a:gd name="T4" fmla="*/ 258 w 307"/>
                <a:gd name="T5" fmla="*/ 106 h 340"/>
                <a:gd name="T6" fmla="*/ 130 w 307"/>
                <a:gd name="T7" fmla="*/ 0 h 340"/>
                <a:gd name="T8" fmla="*/ 45 w 307"/>
                <a:gd name="T9" fmla="*/ 12 h 340"/>
                <a:gd name="T10" fmla="*/ 22 w 307"/>
                <a:gd name="T11" fmla="*/ 39 h 340"/>
                <a:gd name="T12" fmla="*/ 18 w 307"/>
                <a:gd name="T13" fmla="*/ 74 h 340"/>
                <a:gd name="T14" fmla="*/ 24 w 307"/>
                <a:gd name="T15" fmla="*/ 84 h 340"/>
                <a:gd name="T16" fmla="*/ 43 w 307"/>
                <a:gd name="T17" fmla="*/ 76 h 340"/>
                <a:gd name="T18" fmla="*/ 125 w 307"/>
                <a:gd name="T19" fmla="*/ 54 h 340"/>
                <a:gd name="T20" fmla="*/ 185 w 307"/>
                <a:gd name="T21" fmla="*/ 118 h 340"/>
                <a:gd name="T22" fmla="*/ 185 w 307"/>
                <a:gd name="T23" fmla="*/ 151 h 340"/>
                <a:gd name="T24" fmla="*/ 63 w 307"/>
                <a:gd name="T25" fmla="*/ 176 h 340"/>
                <a:gd name="T26" fmla="*/ 0 w 307"/>
                <a:gd name="T27" fmla="*/ 250 h 340"/>
                <a:gd name="T28" fmla="*/ 83 w 307"/>
                <a:gd name="T29" fmla="*/ 340 h 340"/>
                <a:gd name="T30" fmla="*/ 185 w 307"/>
                <a:gd name="T31" fmla="*/ 290 h 340"/>
                <a:gd name="T32" fmla="*/ 185 w 307"/>
                <a:gd name="T33" fmla="*/ 314 h 340"/>
                <a:gd name="T34" fmla="*/ 200 w 307"/>
                <a:gd name="T35" fmla="*/ 330 h 340"/>
                <a:gd name="T36" fmla="*/ 298 w 307"/>
                <a:gd name="T37" fmla="*/ 330 h 340"/>
                <a:gd name="T38" fmla="*/ 307 w 307"/>
                <a:gd name="T39" fmla="*/ 320 h 340"/>
                <a:gd name="T40" fmla="*/ 307 w 307"/>
                <a:gd name="T41" fmla="*/ 311 h 340"/>
                <a:gd name="T42" fmla="*/ 289 w 307"/>
                <a:gd name="T43" fmla="*/ 295 h 340"/>
                <a:gd name="T44" fmla="*/ 185 w 307"/>
                <a:gd name="T45" fmla="*/ 254 h 340"/>
                <a:gd name="T46" fmla="*/ 116 w 307"/>
                <a:gd name="T47" fmla="*/ 285 h 340"/>
                <a:gd name="T48" fmla="*/ 78 w 307"/>
                <a:gd name="T49" fmla="*/ 244 h 340"/>
                <a:gd name="T50" fmla="*/ 114 w 307"/>
                <a:gd name="T51" fmla="*/ 201 h 340"/>
                <a:gd name="T52" fmla="*/ 185 w 307"/>
                <a:gd name="T53" fmla="*/ 184 h 340"/>
                <a:gd name="T54" fmla="*/ 185 w 307"/>
                <a:gd name="T55" fmla="*/ 25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07" h="340">
                  <a:moveTo>
                    <a:pt x="289" y="295"/>
                  </a:moveTo>
                  <a:cubicBezTo>
                    <a:pt x="258" y="285"/>
                    <a:pt x="258" y="285"/>
                    <a:pt x="258" y="285"/>
                  </a:cubicBezTo>
                  <a:cubicBezTo>
                    <a:pt x="258" y="106"/>
                    <a:pt x="258" y="106"/>
                    <a:pt x="258" y="106"/>
                  </a:cubicBezTo>
                  <a:cubicBezTo>
                    <a:pt x="258" y="27"/>
                    <a:pt x="202" y="0"/>
                    <a:pt x="130" y="0"/>
                  </a:cubicBezTo>
                  <a:cubicBezTo>
                    <a:pt x="87" y="0"/>
                    <a:pt x="52" y="10"/>
                    <a:pt x="45" y="12"/>
                  </a:cubicBezTo>
                  <a:cubicBezTo>
                    <a:pt x="27" y="17"/>
                    <a:pt x="24" y="21"/>
                    <a:pt x="22" y="39"/>
                  </a:cubicBezTo>
                  <a:cubicBezTo>
                    <a:pt x="18" y="74"/>
                    <a:pt x="18" y="74"/>
                    <a:pt x="18" y="74"/>
                  </a:cubicBezTo>
                  <a:cubicBezTo>
                    <a:pt x="18" y="81"/>
                    <a:pt x="20" y="84"/>
                    <a:pt x="24" y="84"/>
                  </a:cubicBezTo>
                  <a:cubicBezTo>
                    <a:pt x="30" y="84"/>
                    <a:pt x="38" y="79"/>
                    <a:pt x="43" y="76"/>
                  </a:cubicBezTo>
                  <a:cubicBezTo>
                    <a:pt x="65" y="64"/>
                    <a:pt x="98" y="54"/>
                    <a:pt x="125" y="54"/>
                  </a:cubicBezTo>
                  <a:cubicBezTo>
                    <a:pt x="182" y="54"/>
                    <a:pt x="185" y="92"/>
                    <a:pt x="185" y="118"/>
                  </a:cubicBezTo>
                  <a:cubicBezTo>
                    <a:pt x="185" y="151"/>
                    <a:pt x="185" y="151"/>
                    <a:pt x="185" y="151"/>
                  </a:cubicBezTo>
                  <a:cubicBezTo>
                    <a:pt x="63" y="176"/>
                    <a:pt x="63" y="176"/>
                    <a:pt x="63" y="176"/>
                  </a:cubicBezTo>
                  <a:cubicBezTo>
                    <a:pt x="22" y="184"/>
                    <a:pt x="0" y="203"/>
                    <a:pt x="0" y="250"/>
                  </a:cubicBezTo>
                  <a:cubicBezTo>
                    <a:pt x="0" y="302"/>
                    <a:pt x="27" y="340"/>
                    <a:pt x="83" y="340"/>
                  </a:cubicBezTo>
                  <a:cubicBezTo>
                    <a:pt x="119" y="340"/>
                    <a:pt x="145" y="328"/>
                    <a:pt x="185" y="290"/>
                  </a:cubicBezTo>
                  <a:cubicBezTo>
                    <a:pt x="185" y="314"/>
                    <a:pt x="185" y="314"/>
                    <a:pt x="185" y="314"/>
                  </a:cubicBezTo>
                  <a:cubicBezTo>
                    <a:pt x="185" y="324"/>
                    <a:pt x="188" y="330"/>
                    <a:pt x="200" y="330"/>
                  </a:cubicBezTo>
                  <a:cubicBezTo>
                    <a:pt x="298" y="330"/>
                    <a:pt x="298" y="330"/>
                    <a:pt x="298" y="330"/>
                  </a:cubicBezTo>
                  <a:cubicBezTo>
                    <a:pt x="305" y="330"/>
                    <a:pt x="307" y="326"/>
                    <a:pt x="307" y="320"/>
                  </a:cubicBezTo>
                  <a:cubicBezTo>
                    <a:pt x="307" y="311"/>
                    <a:pt x="307" y="311"/>
                    <a:pt x="307" y="311"/>
                  </a:cubicBezTo>
                  <a:cubicBezTo>
                    <a:pt x="307" y="299"/>
                    <a:pt x="303" y="299"/>
                    <a:pt x="289" y="295"/>
                  </a:cubicBezTo>
                  <a:close/>
                  <a:moveTo>
                    <a:pt x="185" y="254"/>
                  </a:moveTo>
                  <a:cubicBezTo>
                    <a:pt x="160" y="276"/>
                    <a:pt x="135" y="285"/>
                    <a:pt x="116" y="285"/>
                  </a:cubicBezTo>
                  <a:cubicBezTo>
                    <a:pt x="99" y="285"/>
                    <a:pt x="78" y="278"/>
                    <a:pt x="78" y="244"/>
                  </a:cubicBezTo>
                  <a:cubicBezTo>
                    <a:pt x="78" y="211"/>
                    <a:pt x="97" y="205"/>
                    <a:pt x="114" y="201"/>
                  </a:cubicBezTo>
                  <a:cubicBezTo>
                    <a:pt x="185" y="184"/>
                    <a:pt x="185" y="184"/>
                    <a:pt x="185" y="184"/>
                  </a:cubicBezTo>
                  <a:cubicBezTo>
                    <a:pt x="185" y="254"/>
                    <a:pt x="185" y="254"/>
                    <a:pt x="185" y="25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19" name="Freeform 14"/>
            <p:cNvSpPr>
              <a:spLocks noEditPoints="1"/>
            </p:cNvSpPr>
            <p:nvPr userDrawn="1"/>
          </p:nvSpPr>
          <p:spPr bwMode="auto">
            <a:xfrm>
              <a:off x="6565900" y="6264275"/>
              <a:ext cx="222250" cy="301625"/>
            </a:xfrm>
            <a:custGeom>
              <a:avLst/>
              <a:gdLst>
                <a:gd name="T0" fmla="*/ 226 w 349"/>
                <a:gd name="T1" fmla="*/ 133 h 473"/>
                <a:gd name="T2" fmla="*/ 122 w 349"/>
                <a:gd name="T3" fmla="*/ 185 h 473"/>
                <a:gd name="T4" fmla="*/ 122 w 349"/>
                <a:gd name="T5" fmla="*/ 16 h 473"/>
                <a:gd name="T6" fmla="*/ 107 w 349"/>
                <a:gd name="T7" fmla="*/ 0 h 473"/>
                <a:gd name="T8" fmla="*/ 9 w 349"/>
                <a:gd name="T9" fmla="*/ 0 h 473"/>
                <a:gd name="T10" fmla="*/ 0 w 349"/>
                <a:gd name="T11" fmla="*/ 11 h 473"/>
                <a:gd name="T12" fmla="*/ 0 w 349"/>
                <a:gd name="T13" fmla="*/ 19 h 473"/>
                <a:gd name="T14" fmla="*/ 18 w 349"/>
                <a:gd name="T15" fmla="*/ 36 h 473"/>
                <a:gd name="T16" fmla="*/ 49 w 349"/>
                <a:gd name="T17" fmla="*/ 45 h 473"/>
                <a:gd name="T18" fmla="*/ 49 w 349"/>
                <a:gd name="T19" fmla="*/ 422 h 473"/>
                <a:gd name="T20" fmla="*/ 62 w 349"/>
                <a:gd name="T21" fmla="*/ 445 h 473"/>
                <a:gd name="T22" fmla="*/ 182 w 349"/>
                <a:gd name="T23" fmla="*/ 473 h 473"/>
                <a:gd name="T24" fmla="*/ 349 w 349"/>
                <a:gd name="T25" fmla="*/ 291 h 473"/>
                <a:gd name="T26" fmla="*/ 226 w 349"/>
                <a:gd name="T27" fmla="*/ 133 h 473"/>
                <a:gd name="T28" fmla="*/ 181 w 349"/>
                <a:gd name="T29" fmla="*/ 430 h 473"/>
                <a:gd name="T30" fmla="*/ 122 w 349"/>
                <a:gd name="T31" fmla="*/ 337 h 473"/>
                <a:gd name="T32" fmla="*/ 122 w 349"/>
                <a:gd name="T33" fmla="*/ 227 h 473"/>
                <a:gd name="T34" fmla="*/ 196 w 349"/>
                <a:gd name="T35" fmla="*/ 188 h 473"/>
                <a:gd name="T36" fmla="*/ 271 w 349"/>
                <a:gd name="T37" fmla="*/ 305 h 473"/>
                <a:gd name="T38" fmla="*/ 181 w 349"/>
                <a:gd name="T39" fmla="*/ 43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49" h="473">
                  <a:moveTo>
                    <a:pt x="226" y="133"/>
                  </a:moveTo>
                  <a:cubicBezTo>
                    <a:pt x="188" y="133"/>
                    <a:pt x="154" y="153"/>
                    <a:pt x="122" y="185"/>
                  </a:cubicBezTo>
                  <a:cubicBezTo>
                    <a:pt x="122" y="16"/>
                    <a:pt x="122" y="16"/>
                    <a:pt x="122" y="16"/>
                  </a:cubicBezTo>
                  <a:cubicBezTo>
                    <a:pt x="122" y="6"/>
                    <a:pt x="119" y="0"/>
                    <a:pt x="10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2" y="0"/>
                    <a:pt x="0" y="4"/>
                    <a:pt x="0" y="11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2"/>
                    <a:pt x="18" y="36"/>
                  </a:cubicBezTo>
                  <a:cubicBezTo>
                    <a:pt x="49" y="45"/>
                    <a:pt x="49" y="45"/>
                    <a:pt x="49" y="45"/>
                  </a:cubicBezTo>
                  <a:cubicBezTo>
                    <a:pt x="49" y="422"/>
                    <a:pt x="49" y="422"/>
                    <a:pt x="49" y="422"/>
                  </a:cubicBezTo>
                  <a:cubicBezTo>
                    <a:pt x="49" y="431"/>
                    <a:pt x="50" y="438"/>
                    <a:pt x="62" y="445"/>
                  </a:cubicBezTo>
                  <a:cubicBezTo>
                    <a:pt x="83" y="458"/>
                    <a:pt x="135" y="473"/>
                    <a:pt x="182" y="473"/>
                  </a:cubicBezTo>
                  <a:cubicBezTo>
                    <a:pt x="287" y="473"/>
                    <a:pt x="349" y="399"/>
                    <a:pt x="349" y="291"/>
                  </a:cubicBezTo>
                  <a:cubicBezTo>
                    <a:pt x="349" y="182"/>
                    <a:pt x="287" y="133"/>
                    <a:pt x="226" y="133"/>
                  </a:cubicBezTo>
                  <a:close/>
                  <a:moveTo>
                    <a:pt x="181" y="430"/>
                  </a:moveTo>
                  <a:cubicBezTo>
                    <a:pt x="131" y="430"/>
                    <a:pt x="122" y="385"/>
                    <a:pt x="122" y="337"/>
                  </a:cubicBezTo>
                  <a:cubicBezTo>
                    <a:pt x="122" y="227"/>
                    <a:pt x="122" y="227"/>
                    <a:pt x="122" y="227"/>
                  </a:cubicBezTo>
                  <a:cubicBezTo>
                    <a:pt x="143" y="205"/>
                    <a:pt x="168" y="188"/>
                    <a:pt x="196" y="188"/>
                  </a:cubicBezTo>
                  <a:cubicBezTo>
                    <a:pt x="249" y="188"/>
                    <a:pt x="271" y="244"/>
                    <a:pt x="271" y="305"/>
                  </a:cubicBezTo>
                  <a:cubicBezTo>
                    <a:pt x="271" y="390"/>
                    <a:pt x="229" y="430"/>
                    <a:pt x="181" y="43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0" name="Freeform 15"/>
            <p:cNvSpPr>
              <a:spLocks noEditPoints="1"/>
            </p:cNvSpPr>
            <p:nvPr userDrawn="1"/>
          </p:nvSpPr>
          <p:spPr bwMode="auto">
            <a:xfrm>
              <a:off x="7283450" y="6264275"/>
              <a:ext cx="222250" cy="301625"/>
            </a:xfrm>
            <a:custGeom>
              <a:avLst/>
              <a:gdLst>
                <a:gd name="T0" fmla="*/ 331 w 349"/>
                <a:gd name="T1" fmla="*/ 428 h 473"/>
                <a:gd name="T2" fmla="*/ 300 w 349"/>
                <a:gd name="T3" fmla="*/ 418 h 473"/>
                <a:gd name="T4" fmla="*/ 300 w 349"/>
                <a:gd name="T5" fmla="*/ 16 h 473"/>
                <a:gd name="T6" fmla="*/ 285 w 349"/>
                <a:gd name="T7" fmla="*/ 0 h 473"/>
                <a:gd name="T8" fmla="*/ 187 w 349"/>
                <a:gd name="T9" fmla="*/ 0 h 473"/>
                <a:gd name="T10" fmla="*/ 178 w 349"/>
                <a:gd name="T11" fmla="*/ 11 h 473"/>
                <a:gd name="T12" fmla="*/ 178 w 349"/>
                <a:gd name="T13" fmla="*/ 19 h 473"/>
                <a:gd name="T14" fmla="*/ 196 w 349"/>
                <a:gd name="T15" fmla="*/ 36 h 473"/>
                <a:gd name="T16" fmla="*/ 227 w 349"/>
                <a:gd name="T17" fmla="*/ 45 h 473"/>
                <a:gd name="T18" fmla="*/ 227 w 349"/>
                <a:gd name="T19" fmla="*/ 158 h 473"/>
                <a:gd name="T20" fmla="*/ 153 w 349"/>
                <a:gd name="T21" fmla="*/ 133 h 473"/>
                <a:gd name="T22" fmla="*/ 0 w 349"/>
                <a:gd name="T23" fmla="*/ 313 h 473"/>
                <a:gd name="T24" fmla="*/ 123 w 349"/>
                <a:gd name="T25" fmla="*/ 473 h 473"/>
                <a:gd name="T26" fmla="*/ 227 w 349"/>
                <a:gd name="T27" fmla="*/ 420 h 473"/>
                <a:gd name="T28" fmla="*/ 227 w 349"/>
                <a:gd name="T29" fmla="*/ 447 h 473"/>
                <a:gd name="T30" fmla="*/ 242 w 349"/>
                <a:gd name="T31" fmla="*/ 463 h 473"/>
                <a:gd name="T32" fmla="*/ 340 w 349"/>
                <a:gd name="T33" fmla="*/ 463 h 473"/>
                <a:gd name="T34" fmla="*/ 349 w 349"/>
                <a:gd name="T35" fmla="*/ 453 h 473"/>
                <a:gd name="T36" fmla="*/ 349 w 349"/>
                <a:gd name="T37" fmla="*/ 444 h 473"/>
                <a:gd name="T38" fmla="*/ 331 w 349"/>
                <a:gd name="T39" fmla="*/ 428 h 473"/>
                <a:gd name="T40" fmla="*/ 227 w 349"/>
                <a:gd name="T41" fmla="*/ 379 h 473"/>
                <a:gd name="T42" fmla="*/ 153 w 349"/>
                <a:gd name="T43" fmla="*/ 418 h 473"/>
                <a:gd name="T44" fmla="*/ 78 w 349"/>
                <a:gd name="T45" fmla="*/ 299 h 473"/>
                <a:gd name="T46" fmla="*/ 158 w 349"/>
                <a:gd name="T47" fmla="*/ 179 h 473"/>
                <a:gd name="T48" fmla="*/ 227 w 349"/>
                <a:gd name="T49" fmla="*/ 299 h 473"/>
                <a:gd name="T50" fmla="*/ 227 w 349"/>
                <a:gd name="T51" fmla="*/ 379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349" h="473">
                  <a:moveTo>
                    <a:pt x="331" y="428"/>
                  </a:moveTo>
                  <a:cubicBezTo>
                    <a:pt x="300" y="418"/>
                    <a:pt x="300" y="418"/>
                    <a:pt x="300" y="418"/>
                  </a:cubicBezTo>
                  <a:cubicBezTo>
                    <a:pt x="300" y="16"/>
                    <a:pt x="300" y="16"/>
                    <a:pt x="300" y="16"/>
                  </a:cubicBezTo>
                  <a:cubicBezTo>
                    <a:pt x="300" y="6"/>
                    <a:pt x="297" y="0"/>
                    <a:pt x="285" y="0"/>
                  </a:cubicBezTo>
                  <a:cubicBezTo>
                    <a:pt x="187" y="0"/>
                    <a:pt x="187" y="0"/>
                    <a:pt x="187" y="0"/>
                  </a:cubicBezTo>
                  <a:cubicBezTo>
                    <a:pt x="179" y="0"/>
                    <a:pt x="178" y="4"/>
                    <a:pt x="178" y="11"/>
                  </a:cubicBezTo>
                  <a:cubicBezTo>
                    <a:pt x="178" y="19"/>
                    <a:pt x="178" y="19"/>
                    <a:pt x="178" y="19"/>
                  </a:cubicBezTo>
                  <a:cubicBezTo>
                    <a:pt x="178" y="31"/>
                    <a:pt x="182" y="32"/>
                    <a:pt x="196" y="36"/>
                  </a:cubicBezTo>
                  <a:cubicBezTo>
                    <a:pt x="227" y="45"/>
                    <a:pt x="227" y="45"/>
                    <a:pt x="227" y="45"/>
                  </a:cubicBezTo>
                  <a:cubicBezTo>
                    <a:pt x="227" y="158"/>
                    <a:pt x="227" y="158"/>
                    <a:pt x="227" y="158"/>
                  </a:cubicBezTo>
                  <a:cubicBezTo>
                    <a:pt x="216" y="148"/>
                    <a:pt x="191" y="133"/>
                    <a:pt x="153" y="133"/>
                  </a:cubicBezTo>
                  <a:cubicBezTo>
                    <a:pt x="82" y="133"/>
                    <a:pt x="0" y="185"/>
                    <a:pt x="0" y="313"/>
                  </a:cubicBezTo>
                  <a:cubicBezTo>
                    <a:pt x="0" y="425"/>
                    <a:pt x="62" y="473"/>
                    <a:pt x="123" y="473"/>
                  </a:cubicBezTo>
                  <a:cubicBezTo>
                    <a:pt x="162" y="473"/>
                    <a:pt x="195" y="453"/>
                    <a:pt x="227" y="420"/>
                  </a:cubicBezTo>
                  <a:cubicBezTo>
                    <a:pt x="227" y="447"/>
                    <a:pt x="227" y="447"/>
                    <a:pt x="227" y="447"/>
                  </a:cubicBezTo>
                  <a:cubicBezTo>
                    <a:pt x="227" y="457"/>
                    <a:pt x="230" y="463"/>
                    <a:pt x="242" y="463"/>
                  </a:cubicBezTo>
                  <a:cubicBezTo>
                    <a:pt x="340" y="463"/>
                    <a:pt x="340" y="463"/>
                    <a:pt x="340" y="463"/>
                  </a:cubicBezTo>
                  <a:cubicBezTo>
                    <a:pt x="347" y="463"/>
                    <a:pt x="349" y="459"/>
                    <a:pt x="349" y="453"/>
                  </a:cubicBezTo>
                  <a:cubicBezTo>
                    <a:pt x="349" y="444"/>
                    <a:pt x="349" y="444"/>
                    <a:pt x="349" y="444"/>
                  </a:cubicBezTo>
                  <a:cubicBezTo>
                    <a:pt x="349" y="432"/>
                    <a:pt x="345" y="432"/>
                    <a:pt x="331" y="428"/>
                  </a:cubicBezTo>
                  <a:close/>
                  <a:moveTo>
                    <a:pt x="227" y="379"/>
                  </a:moveTo>
                  <a:cubicBezTo>
                    <a:pt x="206" y="401"/>
                    <a:pt x="182" y="418"/>
                    <a:pt x="153" y="418"/>
                  </a:cubicBezTo>
                  <a:cubicBezTo>
                    <a:pt x="100" y="418"/>
                    <a:pt x="78" y="362"/>
                    <a:pt x="78" y="299"/>
                  </a:cubicBezTo>
                  <a:cubicBezTo>
                    <a:pt x="78" y="225"/>
                    <a:pt x="110" y="179"/>
                    <a:pt x="158" y="179"/>
                  </a:cubicBezTo>
                  <a:cubicBezTo>
                    <a:pt x="209" y="179"/>
                    <a:pt x="227" y="229"/>
                    <a:pt x="227" y="299"/>
                  </a:cubicBezTo>
                  <a:lnTo>
                    <a:pt x="227" y="37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1" name="Freeform 16"/>
            <p:cNvSpPr>
              <a:spLocks noEditPoints="1"/>
            </p:cNvSpPr>
            <p:nvPr userDrawn="1"/>
          </p:nvSpPr>
          <p:spPr bwMode="auto">
            <a:xfrm>
              <a:off x="6816725" y="6348413"/>
              <a:ext cx="204788" cy="217488"/>
            </a:xfrm>
            <a:custGeom>
              <a:avLst/>
              <a:gdLst>
                <a:gd name="T0" fmla="*/ 168 w 322"/>
                <a:gd name="T1" fmla="*/ 0 h 340"/>
                <a:gd name="T2" fmla="*/ 0 w 322"/>
                <a:gd name="T3" fmla="*/ 178 h 340"/>
                <a:gd name="T4" fmla="*/ 154 w 322"/>
                <a:gd name="T5" fmla="*/ 340 h 340"/>
                <a:gd name="T6" fmla="*/ 322 w 322"/>
                <a:gd name="T7" fmla="*/ 162 h 340"/>
                <a:gd name="T8" fmla="*/ 168 w 322"/>
                <a:gd name="T9" fmla="*/ 0 h 340"/>
                <a:gd name="T10" fmla="*/ 162 w 322"/>
                <a:gd name="T11" fmla="*/ 294 h 340"/>
                <a:gd name="T12" fmla="*/ 76 w 322"/>
                <a:gd name="T13" fmla="*/ 170 h 340"/>
                <a:gd name="T14" fmla="*/ 162 w 322"/>
                <a:gd name="T15" fmla="*/ 46 h 340"/>
                <a:gd name="T16" fmla="*/ 248 w 322"/>
                <a:gd name="T17" fmla="*/ 170 h 340"/>
                <a:gd name="T18" fmla="*/ 162 w 322"/>
                <a:gd name="T19" fmla="*/ 294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2" h="340">
                  <a:moveTo>
                    <a:pt x="168" y="0"/>
                  </a:moveTo>
                  <a:cubicBezTo>
                    <a:pt x="56" y="0"/>
                    <a:pt x="0" y="86"/>
                    <a:pt x="0" y="178"/>
                  </a:cubicBezTo>
                  <a:cubicBezTo>
                    <a:pt x="0" y="264"/>
                    <a:pt x="48" y="340"/>
                    <a:pt x="154" y="340"/>
                  </a:cubicBezTo>
                  <a:cubicBezTo>
                    <a:pt x="266" y="340"/>
                    <a:pt x="322" y="254"/>
                    <a:pt x="322" y="162"/>
                  </a:cubicBezTo>
                  <a:cubicBezTo>
                    <a:pt x="322" y="76"/>
                    <a:pt x="273" y="0"/>
                    <a:pt x="168" y="0"/>
                  </a:cubicBezTo>
                  <a:close/>
                  <a:moveTo>
                    <a:pt x="162" y="294"/>
                  </a:moveTo>
                  <a:cubicBezTo>
                    <a:pt x="108" y="294"/>
                    <a:pt x="76" y="241"/>
                    <a:pt x="76" y="170"/>
                  </a:cubicBezTo>
                  <a:cubicBezTo>
                    <a:pt x="76" y="100"/>
                    <a:pt x="107" y="46"/>
                    <a:pt x="162" y="46"/>
                  </a:cubicBezTo>
                  <a:cubicBezTo>
                    <a:pt x="215" y="46"/>
                    <a:pt x="248" y="98"/>
                    <a:pt x="248" y="170"/>
                  </a:cubicBezTo>
                  <a:cubicBezTo>
                    <a:pt x="248" y="240"/>
                    <a:pt x="216" y="294"/>
                    <a:pt x="162" y="29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2" name="Freeform 17"/>
            <p:cNvSpPr>
              <a:spLocks/>
            </p:cNvSpPr>
            <p:nvPr userDrawn="1"/>
          </p:nvSpPr>
          <p:spPr bwMode="auto">
            <a:xfrm>
              <a:off x="8139113" y="6348413"/>
              <a:ext cx="155575" cy="217488"/>
            </a:xfrm>
            <a:custGeom>
              <a:avLst/>
              <a:gdLst>
                <a:gd name="T0" fmla="*/ 247 w 247"/>
                <a:gd name="T1" fmla="*/ 22 h 340"/>
                <a:gd name="T2" fmla="*/ 238 w 247"/>
                <a:gd name="T3" fmla="*/ 11 h 340"/>
                <a:gd name="T4" fmla="*/ 165 w 247"/>
                <a:gd name="T5" fmla="*/ 0 h 340"/>
                <a:gd name="T6" fmla="*/ 0 w 247"/>
                <a:gd name="T7" fmla="*/ 170 h 340"/>
                <a:gd name="T8" fmla="*/ 165 w 247"/>
                <a:gd name="T9" fmla="*/ 340 h 340"/>
                <a:gd name="T10" fmla="*/ 238 w 247"/>
                <a:gd name="T11" fmla="*/ 329 h 340"/>
                <a:gd name="T12" fmla="*/ 247 w 247"/>
                <a:gd name="T13" fmla="*/ 318 h 340"/>
                <a:gd name="T14" fmla="*/ 247 w 247"/>
                <a:gd name="T15" fmla="*/ 269 h 340"/>
                <a:gd name="T16" fmla="*/ 243 w 247"/>
                <a:gd name="T17" fmla="*/ 262 h 340"/>
                <a:gd name="T18" fmla="*/ 231 w 247"/>
                <a:gd name="T19" fmla="*/ 266 h 340"/>
                <a:gd name="T20" fmla="*/ 169 w 247"/>
                <a:gd name="T21" fmla="*/ 281 h 340"/>
                <a:gd name="T22" fmla="*/ 71 w 247"/>
                <a:gd name="T23" fmla="*/ 170 h 340"/>
                <a:gd name="T24" fmla="*/ 169 w 247"/>
                <a:gd name="T25" fmla="*/ 59 h 340"/>
                <a:gd name="T26" fmla="*/ 231 w 247"/>
                <a:gd name="T27" fmla="*/ 74 h 340"/>
                <a:gd name="T28" fmla="*/ 243 w 247"/>
                <a:gd name="T29" fmla="*/ 78 h 340"/>
                <a:gd name="T30" fmla="*/ 247 w 247"/>
                <a:gd name="T31" fmla="*/ 71 h 340"/>
                <a:gd name="T32" fmla="*/ 247 w 247"/>
                <a:gd name="T33" fmla="*/ 22 h 3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47" h="340">
                  <a:moveTo>
                    <a:pt x="247" y="22"/>
                  </a:moveTo>
                  <a:cubicBezTo>
                    <a:pt x="247" y="14"/>
                    <a:pt x="245" y="14"/>
                    <a:pt x="238" y="11"/>
                  </a:cubicBezTo>
                  <a:cubicBezTo>
                    <a:pt x="222" y="5"/>
                    <a:pt x="194" y="0"/>
                    <a:pt x="165" y="0"/>
                  </a:cubicBezTo>
                  <a:cubicBezTo>
                    <a:pt x="34" y="0"/>
                    <a:pt x="0" y="92"/>
                    <a:pt x="0" y="170"/>
                  </a:cubicBezTo>
                  <a:cubicBezTo>
                    <a:pt x="0" y="249"/>
                    <a:pt x="33" y="340"/>
                    <a:pt x="165" y="340"/>
                  </a:cubicBezTo>
                  <a:cubicBezTo>
                    <a:pt x="194" y="340"/>
                    <a:pt x="222" y="335"/>
                    <a:pt x="238" y="329"/>
                  </a:cubicBezTo>
                  <a:cubicBezTo>
                    <a:pt x="245" y="326"/>
                    <a:pt x="247" y="326"/>
                    <a:pt x="247" y="318"/>
                  </a:cubicBezTo>
                  <a:cubicBezTo>
                    <a:pt x="247" y="269"/>
                    <a:pt x="247" y="269"/>
                    <a:pt x="247" y="269"/>
                  </a:cubicBezTo>
                  <a:cubicBezTo>
                    <a:pt x="247" y="264"/>
                    <a:pt x="246" y="262"/>
                    <a:pt x="243" y="262"/>
                  </a:cubicBezTo>
                  <a:cubicBezTo>
                    <a:pt x="241" y="262"/>
                    <a:pt x="237" y="264"/>
                    <a:pt x="231" y="266"/>
                  </a:cubicBezTo>
                  <a:cubicBezTo>
                    <a:pt x="221" y="271"/>
                    <a:pt x="199" y="281"/>
                    <a:pt x="169" y="281"/>
                  </a:cubicBezTo>
                  <a:cubicBezTo>
                    <a:pt x="108" y="281"/>
                    <a:pt x="71" y="244"/>
                    <a:pt x="71" y="170"/>
                  </a:cubicBezTo>
                  <a:cubicBezTo>
                    <a:pt x="71" y="95"/>
                    <a:pt x="108" y="59"/>
                    <a:pt x="169" y="59"/>
                  </a:cubicBezTo>
                  <a:cubicBezTo>
                    <a:pt x="199" y="59"/>
                    <a:pt x="221" y="69"/>
                    <a:pt x="231" y="74"/>
                  </a:cubicBezTo>
                  <a:cubicBezTo>
                    <a:pt x="237" y="76"/>
                    <a:pt x="241" y="78"/>
                    <a:pt x="243" y="78"/>
                  </a:cubicBezTo>
                  <a:cubicBezTo>
                    <a:pt x="246" y="78"/>
                    <a:pt x="247" y="76"/>
                    <a:pt x="247" y="71"/>
                  </a:cubicBezTo>
                  <a:lnTo>
                    <a:pt x="247" y="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3" name="Freeform 18"/>
            <p:cNvSpPr>
              <a:spLocks/>
            </p:cNvSpPr>
            <p:nvPr userDrawn="1"/>
          </p:nvSpPr>
          <p:spPr bwMode="auto">
            <a:xfrm>
              <a:off x="7542213" y="6354763"/>
              <a:ext cx="200025" cy="211138"/>
            </a:xfrm>
            <a:custGeom>
              <a:avLst/>
              <a:gdLst>
                <a:gd name="T0" fmla="*/ 9 w 317"/>
                <a:gd name="T1" fmla="*/ 0 h 330"/>
                <a:gd name="T2" fmla="*/ 0 w 317"/>
                <a:gd name="T3" fmla="*/ 10 h 330"/>
                <a:gd name="T4" fmla="*/ 0 w 317"/>
                <a:gd name="T5" fmla="*/ 19 h 330"/>
                <a:gd name="T6" fmla="*/ 18 w 317"/>
                <a:gd name="T7" fmla="*/ 35 h 330"/>
                <a:gd name="T8" fmla="*/ 49 w 317"/>
                <a:gd name="T9" fmla="*/ 44 h 330"/>
                <a:gd name="T10" fmla="*/ 49 w 317"/>
                <a:gd name="T11" fmla="*/ 193 h 330"/>
                <a:gd name="T12" fmla="*/ 152 w 317"/>
                <a:gd name="T13" fmla="*/ 330 h 330"/>
                <a:gd name="T14" fmla="*/ 247 w 317"/>
                <a:gd name="T15" fmla="*/ 280 h 330"/>
                <a:gd name="T16" fmla="*/ 249 w 317"/>
                <a:gd name="T17" fmla="*/ 280 h 330"/>
                <a:gd name="T18" fmla="*/ 249 w 317"/>
                <a:gd name="T19" fmla="*/ 312 h 330"/>
                <a:gd name="T20" fmla="*/ 257 w 317"/>
                <a:gd name="T21" fmla="*/ 320 h 330"/>
                <a:gd name="T22" fmla="*/ 309 w 317"/>
                <a:gd name="T23" fmla="*/ 320 h 330"/>
                <a:gd name="T24" fmla="*/ 317 w 317"/>
                <a:gd name="T25" fmla="*/ 312 h 330"/>
                <a:gd name="T26" fmla="*/ 317 w 317"/>
                <a:gd name="T27" fmla="*/ 8 h 330"/>
                <a:gd name="T28" fmla="*/ 309 w 317"/>
                <a:gd name="T29" fmla="*/ 0 h 330"/>
                <a:gd name="T30" fmla="*/ 255 w 317"/>
                <a:gd name="T31" fmla="*/ 0 h 330"/>
                <a:gd name="T32" fmla="*/ 247 w 317"/>
                <a:gd name="T33" fmla="*/ 8 h 330"/>
                <a:gd name="T34" fmla="*/ 247 w 317"/>
                <a:gd name="T35" fmla="*/ 226 h 330"/>
                <a:gd name="T36" fmla="*/ 173 w 317"/>
                <a:gd name="T37" fmla="*/ 268 h 330"/>
                <a:gd name="T38" fmla="*/ 119 w 317"/>
                <a:gd name="T39" fmla="*/ 173 h 330"/>
                <a:gd name="T40" fmla="*/ 119 w 317"/>
                <a:gd name="T41" fmla="*/ 8 h 330"/>
                <a:gd name="T42" fmla="*/ 111 w 317"/>
                <a:gd name="T43" fmla="*/ 0 h 330"/>
                <a:gd name="T44" fmla="*/ 9 w 317"/>
                <a:gd name="T45" fmla="*/ 0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17" h="330">
                  <a:moveTo>
                    <a:pt x="9" y="0"/>
                  </a:moveTo>
                  <a:cubicBezTo>
                    <a:pt x="1" y="0"/>
                    <a:pt x="0" y="4"/>
                    <a:pt x="0" y="10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31"/>
                    <a:pt x="4" y="31"/>
                    <a:pt x="18" y="35"/>
                  </a:cubicBezTo>
                  <a:cubicBezTo>
                    <a:pt x="49" y="44"/>
                    <a:pt x="49" y="44"/>
                    <a:pt x="49" y="44"/>
                  </a:cubicBezTo>
                  <a:cubicBezTo>
                    <a:pt x="49" y="193"/>
                    <a:pt x="49" y="193"/>
                    <a:pt x="49" y="193"/>
                  </a:cubicBezTo>
                  <a:cubicBezTo>
                    <a:pt x="49" y="306"/>
                    <a:pt x="99" y="330"/>
                    <a:pt x="152" y="330"/>
                  </a:cubicBezTo>
                  <a:cubicBezTo>
                    <a:pt x="194" y="330"/>
                    <a:pt x="221" y="314"/>
                    <a:pt x="247" y="280"/>
                  </a:cubicBezTo>
                  <a:cubicBezTo>
                    <a:pt x="249" y="280"/>
                    <a:pt x="249" y="280"/>
                    <a:pt x="249" y="280"/>
                  </a:cubicBezTo>
                  <a:cubicBezTo>
                    <a:pt x="249" y="312"/>
                    <a:pt x="249" y="312"/>
                    <a:pt x="249" y="312"/>
                  </a:cubicBezTo>
                  <a:cubicBezTo>
                    <a:pt x="249" y="318"/>
                    <a:pt x="251" y="320"/>
                    <a:pt x="257" y="320"/>
                  </a:cubicBezTo>
                  <a:cubicBezTo>
                    <a:pt x="309" y="320"/>
                    <a:pt x="309" y="320"/>
                    <a:pt x="309" y="320"/>
                  </a:cubicBezTo>
                  <a:cubicBezTo>
                    <a:pt x="315" y="320"/>
                    <a:pt x="317" y="318"/>
                    <a:pt x="317" y="312"/>
                  </a:cubicBezTo>
                  <a:cubicBezTo>
                    <a:pt x="317" y="8"/>
                    <a:pt x="317" y="8"/>
                    <a:pt x="317" y="8"/>
                  </a:cubicBezTo>
                  <a:cubicBezTo>
                    <a:pt x="317" y="2"/>
                    <a:pt x="315" y="0"/>
                    <a:pt x="309" y="0"/>
                  </a:cubicBezTo>
                  <a:cubicBezTo>
                    <a:pt x="255" y="0"/>
                    <a:pt x="255" y="0"/>
                    <a:pt x="255" y="0"/>
                  </a:cubicBezTo>
                  <a:cubicBezTo>
                    <a:pt x="249" y="0"/>
                    <a:pt x="247" y="2"/>
                    <a:pt x="247" y="8"/>
                  </a:cubicBezTo>
                  <a:cubicBezTo>
                    <a:pt x="247" y="226"/>
                    <a:pt x="247" y="226"/>
                    <a:pt x="247" y="226"/>
                  </a:cubicBezTo>
                  <a:cubicBezTo>
                    <a:pt x="227" y="255"/>
                    <a:pt x="202" y="268"/>
                    <a:pt x="173" y="268"/>
                  </a:cubicBezTo>
                  <a:cubicBezTo>
                    <a:pt x="122" y="268"/>
                    <a:pt x="119" y="231"/>
                    <a:pt x="119" y="173"/>
                  </a:cubicBezTo>
                  <a:cubicBezTo>
                    <a:pt x="119" y="8"/>
                    <a:pt x="119" y="8"/>
                    <a:pt x="119" y="8"/>
                  </a:cubicBezTo>
                  <a:cubicBezTo>
                    <a:pt x="119" y="2"/>
                    <a:pt x="116" y="0"/>
                    <a:pt x="111" y="0"/>
                  </a:cubicBezTo>
                  <a:lnTo>
                    <a:pt x="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  <p:sp>
          <p:nvSpPr>
            <p:cNvPr id="24" name="Freeform 19"/>
            <p:cNvSpPr>
              <a:spLocks/>
            </p:cNvSpPr>
            <p:nvPr userDrawn="1"/>
          </p:nvSpPr>
          <p:spPr bwMode="auto">
            <a:xfrm>
              <a:off x="7799388" y="6348413"/>
              <a:ext cx="295275" cy="211138"/>
            </a:xfrm>
            <a:custGeom>
              <a:avLst/>
              <a:gdLst>
                <a:gd name="T0" fmla="*/ 0 w 467"/>
                <a:gd name="T1" fmla="*/ 322 h 330"/>
                <a:gd name="T2" fmla="*/ 8 w 467"/>
                <a:gd name="T3" fmla="*/ 330 h 330"/>
                <a:gd name="T4" fmla="*/ 62 w 467"/>
                <a:gd name="T5" fmla="*/ 330 h 330"/>
                <a:gd name="T6" fmla="*/ 70 w 467"/>
                <a:gd name="T7" fmla="*/ 322 h 330"/>
                <a:gd name="T8" fmla="*/ 70 w 467"/>
                <a:gd name="T9" fmla="*/ 104 h 330"/>
                <a:gd name="T10" fmla="*/ 145 w 467"/>
                <a:gd name="T11" fmla="*/ 62 h 330"/>
                <a:gd name="T12" fmla="*/ 198 w 467"/>
                <a:gd name="T13" fmla="*/ 157 h 330"/>
                <a:gd name="T14" fmla="*/ 198 w 467"/>
                <a:gd name="T15" fmla="*/ 322 h 330"/>
                <a:gd name="T16" fmla="*/ 206 w 467"/>
                <a:gd name="T17" fmla="*/ 330 h 330"/>
                <a:gd name="T18" fmla="*/ 261 w 467"/>
                <a:gd name="T19" fmla="*/ 330 h 330"/>
                <a:gd name="T20" fmla="*/ 268 w 467"/>
                <a:gd name="T21" fmla="*/ 322 h 330"/>
                <a:gd name="T22" fmla="*/ 268 w 467"/>
                <a:gd name="T23" fmla="*/ 104 h 330"/>
                <a:gd name="T24" fmla="*/ 343 w 467"/>
                <a:gd name="T25" fmla="*/ 62 h 330"/>
                <a:gd name="T26" fmla="*/ 397 w 467"/>
                <a:gd name="T27" fmla="*/ 157 h 330"/>
                <a:gd name="T28" fmla="*/ 397 w 467"/>
                <a:gd name="T29" fmla="*/ 322 h 330"/>
                <a:gd name="T30" fmla="*/ 405 w 467"/>
                <a:gd name="T31" fmla="*/ 330 h 330"/>
                <a:gd name="T32" fmla="*/ 459 w 467"/>
                <a:gd name="T33" fmla="*/ 330 h 330"/>
                <a:gd name="T34" fmla="*/ 467 w 467"/>
                <a:gd name="T35" fmla="*/ 322 h 330"/>
                <a:gd name="T36" fmla="*/ 467 w 467"/>
                <a:gd name="T37" fmla="*/ 137 h 330"/>
                <a:gd name="T38" fmla="*/ 363 w 467"/>
                <a:gd name="T39" fmla="*/ 0 h 330"/>
                <a:gd name="T40" fmla="*/ 253 w 467"/>
                <a:gd name="T41" fmla="*/ 54 h 330"/>
                <a:gd name="T42" fmla="*/ 165 w 467"/>
                <a:gd name="T43" fmla="*/ 0 h 330"/>
                <a:gd name="T44" fmla="*/ 70 w 467"/>
                <a:gd name="T45" fmla="*/ 50 h 330"/>
                <a:gd name="T46" fmla="*/ 68 w 467"/>
                <a:gd name="T47" fmla="*/ 50 h 330"/>
                <a:gd name="T48" fmla="*/ 68 w 467"/>
                <a:gd name="T49" fmla="*/ 18 h 330"/>
                <a:gd name="T50" fmla="*/ 60 w 467"/>
                <a:gd name="T51" fmla="*/ 10 h 330"/>
                <a:gd name="T52" fmla="*/ 8 w 467"/>
                <a:gd name="T53" fmla="*/ 10 h 330"/>
                <a:gd name="T54" fmla="*/ 0 w 467"/>
                <a:gd name="T55" fmla="*/ 18 h 330"/>
                <a:gd name="T56" fmla="*/ 0 w 467"/>
                <a:gd name="T57" fmla="*/ 322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67" h="330">
                  <a:moveTo>
                    <a:pt x="0" y="322"/>
                  </a:moveTo>
                  <a:cubicBezTo>
                    <a:pt x="0" y="328"/>
                    <a:pt x="2" y="330"/>
                    <a:pt x="8" y="330"/>
                  </a:cubicBezTo>
                  <a:cubicBezTo>
                    <a:pt x="62" y="330"/>
                    <a:pt x="62" y="330"/>
                    <a:pt x="62" y="330"/>
                  </a:cubicBezTo>
                  <a:cubicBezTo>
                    <a:pt x="68" y="330"/>
                    <a:pt x="70" y="328"/>
                    <a:pt x="70" y="32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91" y="75"/>
                    <a:pt x="115" y="62"/>
                    <a:pt x="145" y="62"/>
                  </a:cubicBezTo>
                  <a:cubicBezTo>
                    <a:pt x="196" y="62"/>
                    <a:pt x="198" y="99"/>
                    <a:pt x="198" y="157"/>
                  </a:cubicBezTo>
                  <a:cubicBezTo>
                    <a:pt x="198" y="322"/>
                    <a:pt x="198" y="322"/>
                    <a:pt x="198" y="322"/>
                  </a:cubicBezTo>
                  <a:cubicBezTo>
                    <a:pt x="198" y="328"/>
                    <a:pt x="200" y="330"/>
                    <a:pt x="206" y="330"/>
                  </a:cubicBezTo>
                  <a:cubicBezTo>
                    <a:pt x="261" y="330"/>
                    <a:pt x="261" y="330"/>
                    <a:pt x="261" y="330"/>
                  </a:cubicBezTo>
                  <a:cubicBezTo>
                    <a:pt x="267" y="330"/>
                    <a:pt x="268" y="328"/>
                    <a:pt x="268" y="322"/>
                  </a:cubicBezTo>
                  <a:cubicBezTo>
                    <a:pt x="268" y="104"/>
                    <a:pt x="268" y="104"/>
                    <a:pt x="268" y="104"/>
                  </a:cubicBezTo>
                  <a:cubicBezTo>
                    <a:pt x="289" y="75"/>
                    <a:pt x="313" y="62"/>
                    <a:pt x="343" y="62"/>
                  </a:cubicBezTo>
                  <a:cubicBezTo>
                    <a:pt x="394" y="62"/>
                    <a:pt x="397" y="99"/>
                    <a:pt x="397" y="157"/>
                  </a:cubicBezTo>
                  <a:cubicBezTo>
                    <a:pt x="397" y="322"/>
                    <a:pt x="397" y="322"/>
                    <a:pt x="397" y="322"/>
                  </a:cubicBezTo>
                  <a:cubicBezTo>
                    <a:pt x="397" y="328"/>
                    <a:pt x="399" y="330"/>
                    <a:pt x="405" y="330"/>
                  </a:cubicBezTo>
                  <a:cubicBezTo>
                    <a:pt x="459" y="330"/>
                    <a:pt x="459" y="330"/>
                    <a:pt x="459" y="330"/>
                  </a:cubicBezTo>
                  <a:cubicBezTo>
                    <a:pt x="465" y="330"/>
                    <a:pt x="467" y="328"/>
                    <a:pt x="467" y="322"/>
                  </a:cubicBezTo>
                  <a:cubicBezTo>
                    <a:pt x="467" y="137"/>
                    <a:pt x="467" y="137"/>
                    <a:pt x="467" y="137"/>
                  </a:cubicBezTo>
                  <a:cubicBezTo>
                    <a:pt x="467" y="23"/>
                    <a:pt x="417" y="0"/>
                    <a:pt x="363" y="0"/>
                  </a:cubicBezTo>
                  <a:cubicBezTo>
                    <a:pt x="316" y="0"/>
                    <a:pt x="283" y="18"/>
                    <a:pt x="253" y="54"/>
                  </a:cubicBezTo>
                  <a:cubicBezTo>
                    <a:pt x="235" y="12"/>
                    <a:pt x="201" y="0"/>
                    <a:pt x="165" y="0"/>
                  </a:cubicBezTo>
                  <a:cubicBezTo>
                    <a:pt x="124" y="0"/>
                    <a:pt x="97" y="16"/>
                    <a:pt x="70" y="50"/>
                  </a:cubicBezTo>
                  <a:cubicBezTo>
                    <a:pt x="68" y="50"/>
                    <a:pt x="68" y="50"/>
                    <a:pt x="68" y="50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68" y="12"/>
                    <a:pt x="65" y="10"/>
                    <a:pt x="60" y="10"/>
                  </a:cubicBezTo>
                  <a:cubicBezTo>
                    <a:pt x="8" y="10"/>
                    <a:pt x="8" y="10"/>
                    <a:pt x="8" y="10"/>
                  </a:cubicBezTo>
                  <a:cubicBezTo>
                    <a:pt x="2" y="10"/>
                    <a:pt x="0" y="12"/>
                    <a:pt x="0" y="18"/>
                  </a:cubicBezTo>
                  <a:lnTo>
                    <a:pt x="0" y="32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nl-NL"/>
            </a:p>
          </p:txBody>
        </p:sp>
      </p:grpSp>
    </p:spTree>
    <p:extLst>
      <p:ext uri="{BB962C8B-B14F-4D97-AF65-F5344CB8AC3E}">
        <p14:creationId xmlns:p14="http://schemas.microsoft.com/office/powerpoint/2010/main" val="1830333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522000" y="1814635"/>
            <a:ext cx="8100000" cy="412536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1494000" y="6414409"/>
            <a:ext cx="108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&lt;datum&gt;</a:t>
            </a:r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790000" y="6414409"/>
            <a:ext cx="396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&lt;Titel van de presentatie&gt;</a:t>
            </a:r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522000" y="6414409"/>
            <a:ext cx="810000" cy="1524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lnSpc>
                <a:spcPts val="1200"/>
              </a:lnSpc>
              <a:defRPr sz="1000">
                <a:solidFill>
                  <a:schemeClr val="accent1"/>
                </a:solidFill>
              </a:defRPr>
            </a:lvl1pPr>
          </a:lstStyle>
          <a:p>
            <a:r>
              <a:rPr lang="nl-NL"/>
              <a:t>Pagina </a:t>
            </a:r>
            <a:fld id="{7FC9B413-936F-403B-BC98-20250EBFF374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>
            <a:off x="522000" y="594000"/>
            <a:ext cx="8100000" cy="504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Rechthoek 17"/>
          <p:cNvSpPr/>
          <p:nvPr/>
        </p:nvSpPr>
        <p:spPr>
          <a:xfrm>
            <a:off x="522000" y="6264000"/>
            <a:ext cx="8100000" cy="10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9" name="Afbeelding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000" y="6415200"/>
            <a:ext cx="1104790" cy="13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1012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6" r:id="rId2"/>
    <p:sldLayoutId id="2147483650" r:id="rId3"/>
    <p:sldLayoutId id="2147483660" r:id="rId4"/>
    <p:sldLayoutId id="2147483652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7" r:id="rId11"/>
  </p:sldLayoutIdLst>
  <p:hf sldNum="0" hdr="0" ftr="0" dt="0"/>
  <p:txStyles>
    <p:titleStyle>
      <a:lvl1pPr algn="l" defTabSz="914400" rtl="0" eaLnBrk="1" latinLnBrk="0" hangingPunct="1">
        <a:lnSpc>
          <a:spcPts val="4200"/>
        </a:lnSpc>
        <a:spcBef>
          <a:spcPct val="0"/>
        </a:spcBef>
        <a:buNone/>
        <a:defRPr sz="4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2263" indent="-322263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47700" indent="-325438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69963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93813" indent="-322263" algn="l" defTabSz="914400" rtl="0" eaLnBrk="1" latinLnBrk="0" hangingPunct="1">
        <a:lnSpc>
          <a:spcPts val="2500"/>
        </a:lnSpc>
        <a:spcBef>
          <a:spcPts val="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19250" indent="-323850" algn="l" defTabSz="914400" rtl="0" eaLnBrk="1" latinLnBrk="0" hangingPunct="1">
        <a:lnSpc>
          <a:spcPts val="2500"/>
        </a:lnSpc>
        <a:spcBef>
          <a:spcPts val="0"/>
        </a:spcBef>
        <a:buClr>
          <a:schemeClr val="tx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iH1OXfx7TPAhWCPBoKHWmfDUsQjRwIBw&amp;url=http://alexion.com/products/soliris-paroxysmal-nocturnal-hemoglobinuria&amp;bvm=bv.134052249,d.d2s&amp;psig=AFQjCNFF6g3-mLKt6LVJiqGtWLnpp6hYfA&amp;ust=147523793661646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nl/url?sa=i&amp;rct=j&amp;q=&amp;esrc=s&amp;source=images&amp;cd=&amp;cad=rja&amp;uact=8&amp;ved=0ahUKEwjizNz-mNnWAhVMZlAKHWZqAm8QjRwIBw&amp;url=https://www.kidneybuzz.com/quick-and-insightful-interview-with-kidney-transplant-recipient/2013/4/2/quick-and-insightful-interview-with-kidney-transplant-recipient&amp;psig=AOvVaw2LVjK97QtZVYXnPHSYV7fd&amp;ust=1507283024598013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H-JGxodnWAhWJaFAKHYDpBFMQjRwIBw&amp;url=http://www.benchtobmore.com/ibench/buzzwords-in-science-mutations-the-crazy-world-of-mutants-and-deadly-mutations/&amp;psig=AOvVaw3Wqx9QWOjrDXOfz2rhk7Mz&amp;ust=1507285261991853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ved=0ahUKEwjqk-n2u_7VAhVILFAKHSMIC2IQjRwIBw&amp;url=http://viraltrend.nl/dag-half-theelepeltje-herstelt-razendsnel-nierschade/&amp;psig=AFQjCNFMOFmF54Chdf3sRZXfQ4kvOG_A4g&amp;ust=150416566499575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nl/url?sa=i&amp;rct=j&amp;q=&amp;esrc=s&amp;source=images&amp;cd=&amp;cad=rja&amp;uact=8&amp;ved=0ahUKEwjrnYz6h_LVAhVSLFAKHYTtCJIQjRwIBw&amp;url=http://www.drugsdb.com/rx/lisinopril/&amp;psig=AFQjCNHJRLCQtwCgxrC-AHJzhPPt2oPi8Q&amp;ust=1503739399346252" TargetMode="External"/><Relationship Id="rId13" Type="http://schemas.openxmlformats.org/officeDocument/2006/relationships/image" Target="../media/image43.jpeg"/><Relationship Id="rId18" Type="http://schemas.openxmlformats.org/officeDocument/2006/relationships/hyperlink" Target="https://www.google.nl/url?sa=i&amp;rct=j&amp;q=&amp;esrc=s&amp;source=images&amp;cd=&amp;cad=rja&amp;uact=8&amp;ved=0ahUKEwiSldnn0P7VAhWGa1AKHekODRMQjRwIBw&amp;url=https://nl.pinterest.com/pin/561824122239738385/&amp;psig=AFQjCNEreh4cwrK664pzVTFqj-G0rYQq6Q&amp;ust=1504171271003440" TargetMode="External"/><Relationship Id="rId3" Type="http://schemas.openxmlformats.org/officeDocument/2006/relationships/hyperlink" Target="http://www.google.nl/url?sa=i&amp;rct=j&amp;q=&amp;esrc=s&amp;source=images&amp;cd=&amp;cad=rja&amp;uact=8&amp;ved=0ahUKEwiK4ObrhvLVAhUKKVAKHQSMCAkQjRwIBw&amp;url=http://www.gandhimedicosindia.com/advagraf-capsules-tacrolimus-1mg-0-5mg--2660085.html&amp;psig=AFQjCNH_dgzbWCgK4cVFtwgU2cnxPErxPA&amp;ust=1503739093864144" TargetMode="External"/><Relationship Id="rId7" Type="http://schemas.openxmlformats.org/officeDocument/2006/relationships/image" Target="../media/image40.jpeg"/><Relationship Id="rId12" Type="http://schemas.openxmlformats.org/officeDocument/2006/relationships/hyperlink" Target="https://www.google.nl/url?sa=i&amp;rct=j&amp;q=&amp;esrc=s&amp;source=images&amp;cd=&amp;cad=rja&amp;uact=8&amp;ved=0ahUKEwjFl4uJifLVAhUDL1AKHc2FAwwQjRwIBw&amp;url=https://www.radboudumc.nl/patientenzorg/poliklinieken/nierziekten&amp;psig=AFQjCNGNOOkVRe04Cq2hpfv-Og-pMz02LQ&amp;ust=1503739701334566" TargetMode="External"/><Relationship Id="rId17" Type="http://schemas.openxmlformats.org/officeDocument/2006/relationships/image" Target="../media/image45.jpeg"/><Relationship Id="rId2" Type="http://schemas.openxmlformats.org/officeDocument/2006/relationships/notesSlide" Target="../notesSlides/notesSlide22.xml"/><Relationship Id="rId16" Type="http://schemas.openxmlformats.org/officeDocument/2006/relationships/hyperlink" Target="https://www.google.nl/url?sa=i&amp;rct=j&amp;q=&amp;esrc=s&amp;source=images&amp;cd=&amp;cad=rja&amp;uact=8&amp;ved=0ahUKEwigvoXZ0P7VAhWBaFAKHTz9BjEQjRwIBw&amp;url=https://www.schoolplaten.com/kleurplaat-familie-i29576.html&amp;psig=AFQjCNFejovgNcZaq0C0DNuqD3Aioh02Nw&amp;ust=1504171242684974" TargetMode="Externa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google.nl/url?sa=i&amp;rct=j&amp;q=&amp;esrc=s&amp;source=images&amp;cd=&amp;cad=rja&amp;uact=8&amp;ved=0ahUKEwjE6tvch_LVAhWJLlAKHVjuAMIQjRwIBw&amp;url=https://goedetengezondleven.nl/zelf-bloeddruk-meten/&amp;psig=AFQjCNE3gZb8pJkzdieW2ube0_hxts3Mtw&amp;ust=1503739336298405" TargetMode="External"/><Relationship Id="rId11" Type="http://schemas.openxmlformats.org/officeDocument/2006/relationships/image" Target="../media/image42.jpeg"/><Relationship Id="rId5" Type="http://schemas.openxmlformats.org/officeDocument/2006/relationships/image" Target="../media/image39.png"/><Relationship Id="rId15" Type="http://schemas.openxmlformats.org/officeDocument/2006/relationships/image" Target="../media/image44.jpeg"/><Relationship Id="rId10" Type="http://schemas.openxmlformats.org/officeDocument/2006/relationships/hyperlink" Target="http://www.google.nl/url?sa=i&amp;rct=j&amp;q=&amp;esrc=s&amp;source=images&amp;cd=&amp;cad=rja&amp;uact=8&amp;ved=0ahUKEwjc39aYiPLVAhXBPFAKHXMjAX8QjRwIBw&amp;url=http://www.efarma.nl/pages/search.asp?QR=fluvastatine&amp;ViewPref=List&amp;psig=AFQjCNEYmF_3T69_bncle2Qdx604pz3MkA&amp;ust=1503739465992165" TargetMode="External"/><Relationship Id="rId19" Type="http://schemas.openxmlformats.org/officeDocument/2006/relationships/image" Target="../media/image46.png"/><Relationship Id="rId4" Type="http://schemas.openxmlformats.org/officeDocument/2006/relationships/image" Target="../media/image38.jpeg"/><Relationship Id="rId9" Type="http://schemas.openxmlformats.org/officeDocument/2006/relationships/image" Target="../media/image41.jpeg"/><Relationship Id="rId14" Type="http://schemas.openxmlformats.org/officeDocument/2006/relationships/hyperlink" Target="http://www.google.nl/url?sa=i&amp;rct=j&amp;q=&amp;esrc=s&amp;source=images&amp;cd=&amp;cad=rja&amp;uact=8&amp;ved=0ahUKEwi_zJWwiPLVAhULElAKHX_1ASAQjRwIBw&amp;url=http://www.alleviareindia.com/NPP-Miscellaneous/soliris-300mg-(eculizumab)&amp;psig=AFQjCNFE4aAKdLVMWvguZHTMnMdFuybkDw&amp;ust=150373950033225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png"/><Relationship Id="rId7" Type="http://schemas.openxmlformats.org/officeDocument/2006/relationships/hyperlink" Target="https://www.zn.nl/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53.png"/><Relationship Id="rId5" Type="http://schemas.openxmlformats.org/officeDocument/2006/relationships/image" Target="../media/image52.jpeg"/><Relationship Id="rId4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ctrTitle"/>
          </p:nvPr>
        </p:nvSpPr>
        <p:spPr>
          <a:xfrm>
            <a:off x="827584" y="1052736"/>
            <a:ext cx="7632848" cy="533400"/>
          </a:xfrm>
        </p:spPr>
        <p:txBody>
          <a:bodyPr/>
          <a:lstStyle/>
          <a:p>
            <a:pPr algn="ctr"/>
            <a:r>
              <a:rPr lang="nl-NL" sz="2400" dirty="0"/>
              <a:t>Hoe om te gaan met dure geneesmiddelen?</a:t>
            </a:r>
            <a:br>
              <a:rPr lang="nl-NL" sz="2400" dirty="0"/>
            </a:br>
            <a:r>
              <a:rPr lang="nl-NL" sz="2000" dirty="0"/>
              <a:t>Onderzoek naar optimaal gebruikschema houdt zorg betaalbaar</a:t>
            </a:r>
            <a:endParaRPr lang="en-US" sz="2000" b="0" i="1" dirty="0"/>
          </a:p>
        </p:txBody>
      </p:sp>
      <p:sp>
        <p:nvSpPr>
          <p:cNvPr id="6" name="Tijdelijke aanduiding voor tekst 5"/>
          <p:cNvSpPr>
            <a:spLocks noGrp="1"/>
          </p:cNvSpPr>
          <p:nvPr>
            <p:ph type="body" sz="quarter" idx="10"/>
          </p:nvPr>
        </p:nvSpPr>
        <p:spPr>
          <a:xfrm>
            <a:off x="2699792" y="4077072"/>
            <a:ext cx="5850213" cy="1944216"/>
          </a:xfrm>
        </p:spPr>
        <p:txBody>
          <a:bodyPr/>
          <a:lstStyle/>
          <a:p>
            <a:pPr algn="r">
              <a:lnSpc>
                <a:spcPct val="150000"/>
              </a:lnSpc>
            </a:pPr>
            <a:r>
              <a:rPr lang="nl-NL" sz="1600" dirty="0"/>
              <a:t>Kioa Wijnsma &amp; Caroline Duineveld</a:t>
            </a:r>
          </a:p>
          <a:p>
            <a:pPr algn="r">
              <a:lnSpc>
                <a:spcPct val="150000"/>
              </a:lnSpc>
            </a:pPr>
            <a:r>
              <a:rPr lang="en-US" sz="1400" i="1" dirty="0"/>
              <a:t>Arts-</a:t>
            </a:r>
            <a:r>
              <a:rPr lang="en-US" sz="1400" i="1" dirty="0" err="1"/>
              <a:t>onderzoeker</a:t>
            </a:r>
            <a:r>
              <a:rPr lang="en-US" sz="1400" i="1" dirty="0"/>
              <a:t> </a:t>
            </a:r>
            <a:r>
              <a:rPr lang="en-US" sz="1400" i="1" dirty="0" err="1"/>
              <a:t>afdeling</a:t>
            </a:r>
            <a:r>
              <a:rPr lang="en-US" sz="1400" i="1" dirty="0"/>
              <a:t> </a:t>
            </a:r>
            <a:r>
              <a:rPr lang="en-US" sz="1400" i="1" dirty="0" err="1"/>
              <a:t>kindernefrologie</a:t>
            </a:r>
            <a:r>
              <a:rPr lang="en-US" sz="1400" i="1" dirty="0"/>
              <a:t> &amp; internist-</a:t>
            </a:r>
            <a:r>
              <a:rPr lang="en-US" sz="1400" i="1" dirty="0" err="1"/>
              <a:t>nefroloog</a:t>
            </a:r>
            <a:r>
              <a:rPr lang="en-US" sz="1400" i="1" dirty="0"/>
              <a:t> in </a:t>
            </a:r>
            <a:r>
              <a:rPr lang="en-US" sz="1400" i="1" dirty="0" err="1"/>
              <a:t>opleiding</a:t>
            </a:r>
            <a:r>
              <a:rPr lang="en-US" sz="1400" i="1" dirty="0"/>
              <a:t> </a:t>
            </a:r>
          </a:p>
          <a:p>
            <a:endParaRPr lang="nl-NL" sz="1400" dirty="0"/>
          </a:p>
        </p:txBody>
      </p:sp>
      <p:pic>
        <p:nvPicPr>
          <p:cNvPr id="11" name="Picture 6" descr="Afbeeldingsresultaat voor soliris"/>
          <p:cNvPicPr>
            <a:picLocks noChangeAspect="1" noChangeArrowheads="1"/>
          </p:cNvPicPr>
          <p:nvPr/>
        </p:nvPicPr>
        <p:blipFill>
          <a:blip r:embed="rId3" cstate="print"/>
          <a:srcRect l="8143" r="8943"/>
          <a:stretch>
            <a:fillRect/>
          </a:stretch>
        </p:blipFill>
        <p:spPr bwMode="auto">
          <a:xfrm>
            <a:off x="1907705" y="2060849"/>
            <a:ext cx="5328592" cy="2088232"/>
          </a:xfrm>
          <a:prstGeom prst="rect">
            <a:avLst/>
          </a:prstGeom>
          <a:noFill/>
        </p:spPr>
      </p:pic>
      <p:sp>
        <p:nvSpPr>
          <p:cNvPr id="12" name="Rechthoek 11"/>
          <p:cNvSpPr/>
          <p:nvPr/>
        </p:nvSpPr>
        <p:spPr>
          <a:xfrm>
            <a:off x="7164288" y="2060848"/>
            <a:ext cx="1512168" cy="2088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Rechthoek 12"/>
          <p:cNvSpPr/>
          <p:nvPr/>
        </p:nvSpPr>
        <p:spPr>
          <a:xfrm>
            <a:off x="467544" y="2060848"/>
            <a:ext cx="1512168" cy="208823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7092280" y="630932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Wolk 90"/>
          <p:cNvSpPr/>
          <p:nvPr/>
        </p:nvSpPr>
        <p:spPr>
          <a:xfrm>
            <a:off x="2556322" y="2492896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Rechte verbindingslijn 91"/>
          <p:cNvCxnSpPr/>
          <p:nvPr/>
        </p:nvCxnSpPr>
        <p:spPr>
          <a:xfrm>
            <a:off x="540098" y="1732330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3" name="Ovaal 92"/>
          <p:cNvSpPr/>
          <p:nvPr/>
        </p:nvSpPr>
        <p:spPr>
          <a:xfrm>
            <a:off x="612106" y="176819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al 93"/>
          <p:cNvSpPr/>
          <p:nvPr/>
        </p:nvSpPr>
        <p:spPr>
          <a:xfrm>
            <a:off x="24123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al 94"/>
          <p:cNvSpPr/>
          <p:nvPr/>
        </p:nvSpPr>
        <p:spPr>
          <a:xfrm>
            <a:off x="42125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6012706" y="175026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7" name="Rechte verbindingslijn 96"/>
          <p:cNvCxnSpPr/>
          <p:nvPr/>
        </p:nvCxnSpPr>
        <p:spPr>
          <a:xfrm>
            <a:off x="540098" y="5125671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8" name="Tekstvak 97"/>
          <p:cNvSpPr txBox="1"/>
          <p:nvPr/>
        </p:nvSpPr>
        <p:spPr>
          <a:xfrm>
            <a:off x="837095" y="18942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Endotheelcel</a:t>
            </a:r>
          </a:p>
        </p:txBody>
      </p:sp>
      <p:sp>
        <p:nvSpPr>
          <p:cNvPr id="99" name="Rechteraccolade 98"/>
          <p:cNvSpPr/>
          <p:nvPr/>
        </p:nvSpPr>
        <p:spPr>
          <a:xfrm>
            <a:off x="7956922" y="1741295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612106" y="451374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al 101"/>
          <p:cNvSpPr/>
          <p:nvPr/>
        </p:nvSpPr>
        <p:spPr>
          <a:xfrm>
            <a:off x="2412306" y="450478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al 102"/>
          <p:cNvSpPr/>
          <p:nvPr/>
        </p:nvSpPr>
        <p:spPr>
          <a:xfrm>
            <a:off x="4212506" y="450478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al 103"/>
          <p:cNvSpPr/>
          <p:nvPr/>
        </p:nvSpPr>
        <p:spPr>
          <a:xfrm>
            <a:off x="6012706" y="449581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Wolk 104"/>
          <p:cNvSpPr/>
          <p:nvPr/>
        </p:nvSpPr>
        <p:spPr>
          <a:xfrm>
            <a:off x="1476202" y="3685511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38"/>
          <p:cNvGrpSpPr/>
          <p:nvPr/>
        </p:nvGrpSpPr>
        <p:grpSpPr>
          <a:xfrm>
            <a:off x="540098" y="3397479"/>
            <a:ext cx="648072" cy="1008112"/>
            <a:chOff x="539552" y="2564904"/>
            <a:chExt cx="648072" cy="1008112"/>
          </a:xfrm>
        </p:grpSpPr>
        <p:sp>
          <p:nvSpPr>
            <p:cNvPr id="120" name="Ovaal 119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al 120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ep 39"/>
          <p:cNvGrpSpPr/>
          <p:nvPr/>
        </p:nvGrpSpPr>
        <p:grpSpPr>
          <a:xfrm>
            <a:off x="1620218" y="2461375"/>
            <a:ext cx="648072" cy="1008112"/>
            <a:chOff x="539552" y="2564904"/>
            <a:chExt cx="648072" cy="1008112"/>
          </a:xfrm>
        </p:grpSpPr>
        <p:sp>
          <p:nvSpPr>
            <p:cNvPr id="118" name="Ovaal 117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al 118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" name="Wolk 109"/>
          <p:cNvSpPr/>
          <p:nvPr/>
        </p:nvSpPr>
        <p:spPr>
          <a:xfrm>
            <a:off x="612106" y="2461375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Bliksemflits 110"/>
          <p:cNvSpPr/>
          <p:nvPr/>
        </p:nvSpPr>
        <p:spPr>
          <a:xfrm rot="1380838">
            <a:off x="4135656" y="3441930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Bliksemflits 111"/>
          <p:cNvSpPr/>
          <p:nvPr/>
        </p:nvSpPr>
        <p:spPr>
          <a:xfrm rot="1380838">
            <a:off x="4783729" y="3729962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Bliksemflits 112"/>
          <p:cNvSpPr/>
          <p:nvPr/>
        </p:nvSpPr>
        <p:spPr>
          <a:xfrm rot="1380838">
            <a:off x="5791840" y="3585946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kstvak 121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611560" y="908720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tx2"/>
                </a:solidFill>
              </a:rPr>
              <a:t>Mechanisme</a:t>
            </a:r>
          </a:p>
          <a:p>
            <a:pPr lvl="0" algn="ctr">
              <a:spcBef>
                <a:spcPct val="0"/>
              </a:spcBef>
              <a:defRPr/>
            </a:pPr>
            <a:r>
              <a:rPr lang="nl-NL" sz="2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Vaatwandschade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7" name="Rechte verbindingslijn 96"/>
          <p:cNvCxnSpPr/>
          <p:nvPr/>
        </p:nvCxnSpPr>
        <p:spPr>
          <a:xfrm>
            <a:off x="540098" y="5125671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30" name="Explosie 1 29"/>
          <p:cNvSpPr/>
          <p:nvPr/>
        </p:nvSpPr>
        <p:spPr>
          <a:xfrm>
            <a:off x="6012160" y="4293096"/>
            <a:ext cx="1980220" cy="1080120"/>
          </a:xfrm>
          <a:prstGeom prst="irregularSeal1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3" name="Explosie 1 32"/>
          <p:cNvSpPr/>
          <p:nvPr/>
        </p:nvSpPr>
        <p:spPr>
          <a:xfrm>
            <a:off x="4139952" y="4293096"/>
            <a:ext cx="1980220" cy="1080120"/>
          </a:xfrm>
          <a:prstGeom prst="irregularSeal1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Rechthoek 12"/>
          <p:cNvSpPr/>
          <p:nvPr/>
        </p:nvSpPr>
        <p:spPr>
          <a:xfrm>
            <a:off x="7092280" y="630932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1" name="Wolk 90"/>
          <p:cNvSpPr/>
          <p:nvPr/>
        </p:nvSpPr>
        <p:spPr>
          <a:xfrm>
            <a:off x="2556322" y="2492896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92" name="Rechte verbindingslijn 91"/>
          <p:cNvCxnSpPr/>
          <p:nvPr/>
        </p:nvCxnSpPr>
        <p:spPr>
          <a:xfrm>
            <a:off x="540098" y="1732330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93" name="Ovaal 92"/>
          <p:cNvSpPr/>
          <p:nvPr/>
        </p:nvSpPr>
        <p:spPr>
          <a:xfrm>
            <a:off x="612106" y="176819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4" name="Ovaal 93"/>
          <p:cNvSpPr/>
          <p:nvPr/>
        </p:nvSpPr>
        <p:spPr>
          <a:xfrm>
            <a:off x="24123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5" name="Ovaal 94"/>
          <p:cNvSpPr/>
          <p:nvPr/>
        </p:nvSpPr>
        <p:spPr>
          <a:xfrm>
            <a:off x="42125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6" name="Ovaal 95"/>
          <p:cNvSpPr/>
          <p:nvPr/>
        </p:nvSpPr>
        <p:spPr>
          <a:xfrm>
            <a:off x="6012706" y="175026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Tekstvak 97"/>
          <p:cNvSpPr txBox="1"/>
          <p:nvPr/>
        </p:nvSpPr>
        <p:spPr>
          <a:xfrm>
            <a:off x="837095" y="18942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Endotheelcel</a:t>
            </a:r>
          </a:p>
        </p:txBody>
      </p:sp>
      <p:sp>
        <p:nvSpPr>
          <p:cNvPr id="99" name="Rechteraccolade 98"/>
          <p:cNvSpPr/>
          <p:nvPr/>
        </p:nvSpPr>
        <p:spPr>
          <a:xfrm>
            <a:off x="7956922" y="1741295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1" name="Ovaal 100"/>
          <p:cNvSpPr/>
          <p:nvPr/>
        </p:nvSpPr>
        <p:spPr>
          <a:xfrm>
            <a:off x="612106" y="451374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Ovaal 101"/>
          <p:cNvSpPr/>
          <p:nvPr/>
        </p:nvSpPr>
        <p:spPr>
          <a:xfrm>
            <a:off x="2412306" y="450478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Ovaal 102"/>
          <p:cNvSpPr/>
          <p:nvPr/>
        </p:nvSpPr>
        <p:spPr>
          <a:xfrm>
            <a:off x="4212506" y="450478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Ovaal 103"/>
          <p:cNvSpPr/>
          <p:nvPr/>
        </p:nvSpPr>
        <p:spPr>
          <a:xfrm>
            <a:off x="6012706" y="449581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Wolk 104"/>
          <p:cNvSpPr/>
          <p:nvPr/>
        </p:nvSpPr>
        <p:spPr>
          <a:xfrm>
            <a:off x="1476202" y="3685511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38"/>
          <p:cNvGrpSpPr/>
          <p:nvPr/>
        </p:nvGrpSpPr>
        <p:grpSpPr>
          <a:xfrm>
            <a:off x="540098" y="3397479"/>
            <a:ext cx="648072" cy="1008112"/>
            <a:chOff x="539552" y="2564904"/>
            <a:chExt cx="648072" cy="1008112"/>
          </a:xfrm>
        </p:grpSpPr>
        <p:sp>
          <p:nvSpPr>
            <p:cNvPr id="120" name="Ovaal 119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1" name="Ovaal 120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" name="Groep 39"/>
          <p:cNvGrpSpPr/>
          <p:nvPr/>
        </p:nvGrpSpPr>
        <p:grpSpPr>
          <a:xfrm>
            <a:off x="1620218" y="2461375"/>
            <a:ext cx="648072" cy="1008112"/>
            <a:chOff x="539552" y="2564904"/>
            <a:chExt cx="648072" cy="1008112"/>
          </a:xfrm>
        </p:grpSpPr>
        <p:sp>
          <p:nvSpPr>
            <p:cNvPr id="118" name="Ovaal 117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9" name="Ovaal 118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0" name="Wolk 109"/>
          <p:cNvSpPr/>
          <p:nvPr/>
        </p:nvSpPr>
        <p:spPr>
          <a:xfrm>
            <a:off x="612106" y="2461375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Bliksemflits 110"/>
          <p:cNvSpPr/>
          <p:nvPr/>
        </p:nvSpPr>
        <p:spPr>
          <a:xfrm rot="1380838">
            <a:off x="4135656" y="3441930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Bliksemflits 111"/>
          <p:cNvSpPr/>
          <p:nvPr/>
        </p:nvSpPr>
        <p:spPr>
          <a:xfrm rot="1380838">
            <a:off x="4783729" y="3729962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Bliksemflits 112"/>
          <p:cNvSpPr/>
          <p:nvPr/>
        </p:nvSpPr>
        <p:spPr>
          <a:xfrm rot="1380838">
            <a:off x="5791840" y="3585946"/>
            <a:ext cx="1008112" cy="1008112"/>
          </a:xfrm>
          <a:prstGeom prst="lightningBolt">
            <a:avLst/>
          </a:prstGeom>
          <a:solidFill>
            <a:srgbClr val="F79646"/>
          </a:solidFill>
          <a:ln w="25400" cap="flat" cmpd="sng" algn="ctr">
            <a:solidFill>
              <a:srgbClr val="F7964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Tekstvak 121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31" name="Titel 3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2" name="Titel 1"/>
          <p:cNvSpPr txBox="1">
            <a:spLocks/>
          </p:cNvSpPr>
          <p:nvPr/>
        </p:nvSpPr>
        <p:spPr>
          <a:xfrm>
            <a:off x="611560" y="908720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tx2"/>
                </a:solidFill>
              </a:rPr>
              <a:t>Mechanisme</a:t>
            </a:r>
          </a:p>
          <a:p>
            <a:pPr lvl="0" algn="ctr">
              <a:spcBef>
                <a:spcPct val="0"/>
              </a:spcBef>
              <a:defRPr/>
            </a:pPr>
            <a:r>
              <a:rPr lang="nl-NL" sz="2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Vaatwandschade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hthoek 33"/>
          <p:cNvSpPr/>
          <p:nvPr/>
        </p:nvSpPr>
        <p:spPr>
          <a:xfrm>
            <a:off x="4139952" y="5157192"/>
            <a:ext cx="3655183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3" grpId="0" animBg="1"/>
      <p:bldP spid="103" grpId="0" animBg="1"/>
      <p:bldP spid="10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7092280" y="630932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57" name="Explosie 1 156"/>
          <p:cNvSpPr/>
          <p:nvPr/>
        </p:nvSpPr>
        <p:spPr>
          <a:xfrm>
            <a:off x="6066943" y="4293096"/>
            <a:ext cx="1980220" cy="1080120"/>
          </a:xfrm>
          <a:prstGeom prst="irregularSeal1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58" name="Rechte verbindingslijn 157"/>
          <p:cNvCxnSpPr/>
          <p:nvPr/>
        </p:nvCxnSpPr>
        <p:spPr>
          <a:xfrm>
            <a:off x="540098" y="1732330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59" name="Ovaal 158"/>
          <p:cNvSpPr/>
          <p:nvPr/>
        </p:nvSpPr>
        <p:spPr>
          <a:xfrm>
            <a:off x="612106" y="176819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0" name="Ovaal 159"/>
          <p:cNvSpPr/>
          <p:nvPr/>
        </p:nvSpPr>
        <p:spPr>
          <a:xfrm>
            <a:off x="24123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1" name="Ovaal 160"/>
          <p:cNvSpPr/>
          <p:nvPr/>
        </p:nvSpPr>
        <p:spPr>
          <a:xfrm>
            <a:off x="4212506" y="1759225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2" name="Ovaal 161"/>
          <p:cNvSpPr/>
          <p:nvPr/>
        </p:nvSpPr>
        <p:spPr>
          <a:xfrm>
            <a:off x="6012706" y="1750260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63" name="Rechte verbindingslijn 162"/>
          <p:cNvCxnSpPr/>
          <p:nvPr/>
        </p:nvCxnSpPr>
        <p:spPr>
          <a:xfrm>
            <a:off x="540098" y="5125671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64" name="Tekstvak 163"/>
          <p:cNvSpPr txBox="1"/>
          <p:nvPr/>
        </p:nvSpPr>
        <p:spPr>
          <a:xfrm>
            <a:off x="837095" y="1894276"/>
            <a:ext cx="12241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Endotheelcel</a:t>
            </a:r>
          </a:p>
        </p:txBody>
      </p:sp>
      <p:sp>
        <p:nvSpPr>
          <p:cNvPr id="165" name="Rechteraccolade 164"/>
          <p:cNvSpPr/>
          <p:nvPr/>
        </p:nvSpPr>
        <p:spPr>
          <a:xfrm>
            <a:off x="7956922" y="1741295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7" name="Ovaal 166"/>
          <p:cNvSpPr/>
          <p:nvPr/>
        </p:nvSpPr>
        <p:spPr>
          <a:xfrm>
            <a:off x="612106" y="4374069"/>
            <a:ext cx="1728192" cy="715742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381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8" name="Ovaal 167"/>
          <p:cNvSpPr/>
          <p:nvPr/>
        </p:nvSpPr>
        <p:spPr>
          <a:xfrm>
            <a:off x="2412306" y="4081410"/>
            <a:ext cx="1728192" cy="715742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381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9" name="Ovaal 168"/>
          <p:cNvSpPr/>
          <p:nvPr/>
        </p:nvSpPr>
        <p:spPr>
          <a:xfrm>
            <a:off x="4212506" y="4221088"/>
            <a:ext cx="1728192" cy="715742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381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68"/>
          <p:cNvGrpSpPr/>
          <p:nvPr/>
        </p:nvGrpSpPr>
        <p:grpSpPr>
          <a:xfrm>
            <a:off x="666343" y="3212976"/>
            <a:ext cx="648072" cy="1008112"/>
            <a:chOff x="485315" y="3397479"/>
            <a:chExt cx="648072" cy="1008112"/>
          </a:xfrm>
        </p:grpSpPr>
        <p:grpSp>
          <p:nvGrpSpPr>
            <p:cNvPr id="3" name="Groep 38"/>
            <p:cNvGrpSpPr/>
            <p:nvPr/>
          </p:nvGrpSpPr>
          <p:grpSpPr>
            <a:xfrm>
              <a:off x="485315" y="3397479"/>
              <a:ext cx="648072" cy="1008112"/>
              <a:chOff x="539552" y="2564904"/>
              <a:chExt cx="648072" cy="1008112"/>
            </a:xfrm>
          </p:grpSpPr>
          <p:sp>
            <p:nvSpPr>
              <p:cNvPr id="239" name="Ovaal 238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Ovaal 37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38" name="Tekstvak 237"/>
            <p:cNvSpPr txBox="1"/>
            <p:nvPr/>
          </p:nvSpPr>
          <p:spPr>
            <a:xfrm>
              <a:off x="593183" y="3397479"/>
              <a:ext cx="43204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RBC</a:t>
              </a:r>
            </a:p>
          </p:txBody>
        </p:sp>
      </p:grpSp>
      <p:grpSp>
        <p:nvGrpSpPr>
          <p:cNvPr id="4" name="Groep 69"/>
          <p:cNvGrpSpPr/>
          <p:nvPr/>
        </p:nvGrpSpPr>
        <p:grpSpPr>
          <a:xfrm>
            <a:off x="1314415" y="2492896"/>
            <a:ext cx="576064" cy="576064"/>
            <a:chOff x="2501539" y="2492896"/>
            <a:chExt cx="576064" cy="576064"/>
          </a:xfrm>
        </p:grpSpPr>
        <p:sp>
          <p:nvSpPr>
            <p:cNvPr id="235" name="Wolk 234"/>
            <p:cNvSpPr/>
            <p:nvPr/>
          </p:nvSpPr>
          <p:spPr>
            <a:xfrm>
              <a:off x="2501539" y="2492896"/>
              <a:ext cx="576064" cy="576064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Tekstvak 235"/>
            <p:cNvSpPr txBox="1"/>
            <p:nvPr/>
          </p:nvSpPr>
          <p:spPr>
            <a:xfrm>
              <a:off x="2537270" y="2564904"/>
              <a:ext cx="54020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Bloed-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000" b="0" i="0" u="none" strike="noStrike" kern="0" cap="none" spc="0" normalizeH="0" baseline="0" noProof="0" dirty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plaatje</a:t>
              </a:r>
            </a:p>
          </p:txBody>
        </p:sp>
      </p:grpSp>
      <p:sp>
        <p:nvSpPr>
          <p:cNvPr id="172" name="Tekstvak 171"/>
          <p:cNvSpPr txBox="1"/>
          <p:nvPr/>
        </p:nvSpPr>
        <p:spPr>
          <a:xfrm>
            <a:off x="2375612" y="4142763"/>
            <a:ext cx="18001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Cellen zwellen op,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3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laten los en gaan kapot</a:t>
            </a:r>
          </a:p>
        </p:txBody>
      </p:sp>
      <p:sp>
        <p:nvSpPr>
          <p:cNvPr id="173" name="Wolk 172"/>
          <p:cNvSpPr/>
          <p:nvPr/>
        </p:nvSpPr>
        <p:spPr>
          <a:xfrm>
            <a:off x="4410759" y="3789040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4" name="Wolk 173"/>
          <p:cNvSpPr/>
          <p:nvPr/>
        </p:nvSpPr>
        <p:spPr>
          <a:xfrm>
            <a:off x="3906703" y="3789040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5" name="Wolk 174"/>
          <p:cNvSpPr/>
          <p:nvPr/>
        </p:nvSpPr>
        <p:spPr>
          <a:xfrm>
            <a:off x="4266743" y="3645024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Wolk 175"/>
          <p:cNvSpPr/>
          <p:nvPr/>
        </p:nvSpPr>
        <p:spPr>
          <a:xfrm>
            <a:off x="4698791" y="3789040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7" name="Wolk 176"/>
          <p:cNvSpPr/>
          <p:nvPr/>
        </p:nvSpPr>
        <p:spPr>
          <a:xfrm>
            <a:off x="4626783" y="3501008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Wolk 177"/>
          <p:cNvSpPr/>
          <p:nvPr/>
        </p:nvSpPr>
        <p:spPr>
          <a:xfrm>
            <a:off x="4986823" y="3645024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9" name="Wolk 178"/>
          <p:cNvSpPr/>
          <p:nvPr/>
        </p:nvSpPr>
        <p:spPr>
          <a:xfrm>
            <a:off x="4842807" y="3284984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0" name="Wolk 179"/>
          <p:cNvSpPr/>
          <p:nvPr/>
        </p:nvSpPr>
        <p:spPr>
          <a:xfrm>
            <a:off x="4266743" y="3356992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1" name="Wolk 180"/>
          <p:cNvSpPr/>
          <p:nvPr/>
        </p:nvSpPr>
        <p:spPr>
          <a:xfrm>
            <a:off x="5058831" y="3717032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2" name="Wolk 181"/>
          <p:cNvSpPr/>
          <p:nvPr/>
        </p:nvSpPr>
        <p:spPr>
          <a:xfrm>
            <a:off x="5274855" y="3573016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3" name="Wolk 182"/>
          <p:cNvSpPr/>
          <p:nvPr/>
        </p:nvSpPr>
        <p:spPr>
          <a:xfrm>
            <a:off x="5130839" y="3356992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Wolk 183"/>
          <p:cNvSpPr/>
          <p:nvPr/>
        </p:nvSpPr>
        <p:spPr>
          <a:xfrm>
            <a:off x="3834695" y="3501008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Wolk 184"/>
          <p:cNvSpPr/>
          <p:nvPr/>
        </p:nvSpPr>
        <p:spPr>
          <a:xfrm>
            <a:off x="5346863" y="3789040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ep 38"/>
          <p:cNvGrpSpPr/>
          <p:nvPr/>
        </p:nvGrpSpPr>
        <p:grpSpPr>
          <a:xfrm>
            <a:off x="2034495" y="2636912"/>
            <a:ext cx="648072" cy="1008112"/>
            <a:chOff x="539552" y="2564904"/>
            <a:chExt cx="648072" cy="1008112"/>
          </a:xfrm>
        </p:grpSpPr>
        <p:sp>
          <p:nvSpPr>
            <p:cNvPr id="233" name="Ovaal 232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Ovaal 233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ep 38"/>
          <p:cNvGrpSpPr/>
          <p:nvPr/>
        </p:nvGrpSpPr>
        <p:grpSpPr>
          <a:xfrm>
            <a:off x="2898591" y="2348880"/>
            <a:ext cx="648072" cy="1008112"/>
            <a:chOff x="539552" y="2564904"/>
            <a:chExt cx="648072" cy="1008112"/>
          </a:xfrm>
        </p:grpSpPr>
        <p:sp>
          <p:nvSpPr>
            <p:cNvPr id="231" name="Ovaal 230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Ovaal 231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8" name="Wolk 187"/>
          <p:cNvSpPr/>
          <p:nvPr/>
        </p:nvSpPr>
        <p:spPr>
          <a:xfrm>
            <a:off x="1818471" y="3789040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7" name="Groep 38"/>
          <p:cNvGrpSpPr/>
          <p:nvPr/>
        </p:nvGrpSpPr>
        <p:grpSpPr>
          <a:xfrm>
            <a:off x="3402647" y="2564904"/>
            <a:ext cx="648072" cy="1008112"/>
            <a:chOff x="539552" y="2564904"/>
            <a:chExt cx="648072" cy="1008112"/>
          </a:xfrm>
        </p:grpSpPr>
        <p:sp>
          <p:nvSpPr>
            <p:cNvPr id="229" name="Ovaal 228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Ovaal 229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ep 38"/>
          <p:cNvGrpSpPr/>
          <p:nvPr/>
        </p:nvGrpSpPr>
        <p:grpSpPr>
          <a:xfrm>
            <a:off x="3114615" y="2924944"/>
            <a:ext cx="648072" cy="1008112"/>
            <a:chOff x="539552" y="2564904"/>
            <a:chExt cx="648072" cy="1008112"/>
          </a:xfrm>
        </p:grpSpPr>
        <p:sp>
          <p:nvSpPr>
            <p:cNvPr id="227" name="Ovaal 226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Ovaal 227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1" name="Tekstvak 190"/>
          <p:cNvSpPr txBox="1"/>
          <p:nvPr/>
        </p:nvSpPr>
        <p:spPr>
          <a:xfrm>
            <a:off x="4283968" y="3481844"/>
            <a:ext cx="11521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Ophoping van plaatjes</a:t>
            </a:r>
          </a:p>
        </p:txBody>
      </p:sp>
      <p:grpSp>
        <p:nvGrpSpPr>
          <p:cNvPr id="9" name="Groep 117"/>
          <p:cNvGrpSpPr/>
          <p:nvPr/>
        </p:nvGrpSpPr>
        <p:grpSpPr>
          <a:xfrm rot="16024808">
            <a:off x="5496900" y="2511538"/>
            <a:ext cx="577235" cy="416397"/>
            <a:chOff x="5297976" y="2693940"/>
            <a:chExt cx="577235" cy="416397"/>
          </a:xfrm>
        </p:grpSpPr>
        <p:grpSp>
          <p:nvGrpSpPr>
            <p:cNvPr id="10" name="Groep 38"/>
            <p:cNvGrpSpPr/>
            <p:nvPr/>
          </p:nvGrpSpPr>
          <p:grpSpPr>
            <a:xfrm rot="16622014">
              <a:off x="5417432" y="2574484"/>
              <a:ext cx="338323" cy="577235"/>
              <a:chOff x="641193" y="2829840"/>
              <a:chExt cx="338323" cy="577235"/>
            </a:xfrm>
          </p:grpSpPr>
          <p:sp>
            <p:nvSpPr>
              <p:cNvPr id="225" name="Ovaal 224"/>
              <p:cNvSpPr/>
              <p:nvPr/>
            </p:nvSpPr>
            <p:spPr>
              <a:xfrm>
                <a:off x="641193" y="2829840"/>
                <a:ext cx="338323" cy="57723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6" name="Ovaal 225"/>
              <p:cNvSpPr/>
              <p:nvPr/>
            </p:nvSpPr>
            <p:spPr>
              <a:xfrm>
                <a:off x="716495" y="2895951"/>
                <a:ext cx="225549" cy="37108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4" name="Ovaal 223"/>
            <p:cNvSpPr/>
            <p:nvPr/>
          </p:nvSpPr>
          <p:spPr>
            <a:xfrm>
              <a:off x="5372070" y="2908726"/>
              <a:ext cx="431486" cy="20161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ep 118"/>
          <p:cNvGrpSpPr/>
          <p:nvPr/>
        </p:nvGrpSpPr>
        <p:grpSpPr>
          <a:xfrm rot="21163995">
            <a:off x="5887125" y="3325830"/>
            <a:ext cx="684970" cy="615982"/>
            <a:chOff x="5297976" y="2693940"/>
            <a:chExt cx="577235" cy="416397"/>
          </a:xfrm>
        </p:grpSpPr>
        <p:grpSp>
          <p:nvGrpSpPr>
            <p:cNvPr id="12" name="Groep 38"/>
            <p:cNvGrpSpPr/>
            <p:nvPr/>
          </p:nvGrpSpPr>
          <p:grpSpPr>
            <a:xfrm rot="16622014">
              <a:off x="5417432" y="2574484"/>
              <a:ext cx="338323" cy="577235"/>
              <a:chOff x="641193" y="2829840"/>
              <a:chExt cx="338323" cy="577235"/>
            </a:xfrm>
          </p:grpSpPr>
          <p:sp>
            <p:nvSpPr>
              <p:cNvPr id="221" name="Ovaal 220"/>
              <p:cNvSpPr/>
              <p:nvPr/>
            </p:nvSpPr>
            <p:spPr>
              <a:xfrm>
                <a:off x="641193" y="2829840"/>
                <a:ext cx="338323" cy="57723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22" name="Ovaal 221"/>
              <p:cNvSpPr/>
              <p:nvPr/>
            </p:nvSpPr>
            <p:spPr>
              <a:xfrm>
                <a:off x="716495" y="2895951"/>
                <a:ext cx="225549" cy="37108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20" name="Ovaal 219"/>
            <p:cNvSpPr/>
            <p:nvPr/>
          </p:nvSpPr>
          <p:spPr>
            <a:xfrm>
              <a:off x="5372070" y="2908726"/>
              <a:ext cx="431486" cy="20161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ep 123"/>
          <p:cNvGrpSpPr/>
          <p:nvPr/>
        </p:nvGrpSpPr>
        <p:grpSpPr>
          <a:xfrm rot="16983887">
            <a:off x="6823651" y="3152699"/>
            <a:ext cx="974188" cy="702745"/>
            <a:chOff x="5297976" y="2693940"/>
            <a:chExt cx="577235" cy="416397"/>
          </a:xfrm>
        </p:grpSpPr>
        <p:grpSp>
          <p:nvGrpSpPr>
            <p:cNvPr id="15" name="Groep 38"/>
            <p:cNvGrpSpPr/>
            <p:nvPr/>
          </p:nvGrpSpPr>
          <p:grpSpPr>
            <a:xfrm rot="16622014">
              <a:off x="5417432" y="2574484"/>
              <a:ext cx="338323" cy="577235"/>
              <a:chOff x="641193" y="2829840"/>
              <a:chExt cx="338323" cy="577235"/>
            </a:xfrm>
          </p:grpSpPr>
          <p:sp>
            <p:nvSpPr>
              <p:cNvPr id="217" name="Ovaal 216"/>
              <p:cNvSpPr/>
              <p:nvPr/>
            </p:nvSpPr>
            <p:spPr>
              <a:xfrm>
                <a:off x="641193" y="2829840"/>
                <a:ext cx="338323" cy="577235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8" name="Ovaal 217"/>
              <p:cNvSpPr/>
              <p:nvPr/>
            </p:nvSpPr>
            <p:spPr>
              <a:xfrm>
                <a:off x="716495" y="2895951"/>
                <a:ext cx="225549" cy="371080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6" name="Ovaal 215"/>
            <p:cNvSpPr/>
            <p:nvPr/>
          </p:nvSpPr>
          <p:spPr>
            <a:xfrm>
              <a:off x="5372070" y="2908726"/>
              <a:ext cx="431486" cy="201611"/>
            </a:xfrm>
            <a:prstGeom prst="ellipse">
              <a:avLst/>
            </a:prstGeom>
            <a:solidFill>
              <a:schemeClr val="bg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ep 38"/>
          <p:cNvGrpSpPr/>
          <p:nvPr/>
        </p:nvGrpSpPr>
        <p:grpSpPr>
          <a:xfrm>
            <a:off x="4266743" y="2348880"/>
            <a:ext cx="936104" cy="720080"/>
            <a:chOff x="539552" y="2564904"/>
            <a:chExt cx="648072" cy="1008112"/>
          </a:xfrm>
        </p:grpSpPr>
        <p:sp>
          <p:nvSpPr>
            <p:cNvPr id="213" name="Ovaal 212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Ovaal 213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6" name="Ovaal 195"/>
          <p:cNvSpPr/>
          <p:nvPr/>
        </p:nvSpPr>
        <p:spPr>
          <a:xfrm rot="21322341">
            <a:off x="4347117" y="2933909"/>
            <a:ext cx="631339" cy="232907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7" name="Wolk 196"/>
          <p:cNvSpPr/>
          <p:nvPr/>
        </p:nvSpPr>
        <p:spPr>
          <a:xfrm>
            <a:off x="6426983" y="2492896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Wolk 197"/>
          <p:cNvSpPr/>
          <p:nvPr/>
        </p:nvSpPr>
        <p:spPr>
          <a:xfrm>
            <a:off x="7435095" y="4005064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9" name="Wolk 198"/>
          <p:cNvSpPr/>
          <p:nvPr/>
        </p:nvSpPr>
        <p:spPr>
          <a:xfrm>
            <a:off x="2466543" y="4769969"/>
            <a:ext cx="288032" cy="288032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0" name="Wolk 199"/>
          <p:cNvSpPr/>
          <p:nvPr/>
        </p:nvSpPr>
        <p:spPr>
          <a:xfrm>
            <a:off x="5760981" y="4833012"/>
            <a:ext cx="233954" cy="23395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1" name="Gelijkbenige driehoek 200"/>
          <p:cNvSpPr/>
          <p:nvPr/>
        </p:nvSpPr>
        <p:spPr>
          <a:xfrm>
            <a:off x="2826583" y="4869160"/>
            <a:ext cx="250588" cy="216024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2" name="Gelijkbenige driehoek 201"/>
          <p:cNvSpPr/>
          <p:nvPr/>
        </p:nvSpPr>
        <p:spPr>
          <a:xfrm>
            <a:off x="3744757" y="4769969"/>
            <a:ext cx="250588" cy="216024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3" name="Gelijkbenige driehoek 202"/>
          <p:cNvSpPr/>
          <p:nvPr/>
        </p:nvSpPr>
        <p:spPr>
          <a:xfrm>
            <a:off x="3584107" y="4869160"/>
            <a:ext cx="250588" cy="216024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4" name="Gelijkbenige driehoek 203"/>
          <p:cNvSpPr/>
          <p:nvPr/>
        </p:nvSpPr>
        <p:spPr>
          <a:xfrm>
            <a:off x="3888773" y="4841977"/>
            <a:ext cx="250588" cy="216024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5" name="Gelijkbenige driehoek 204"/>
          <p:cNvSpPr/>
          <p:nvPr/>
        </p:nvSpPr>
        <p:spPr>
          <a:xfrm>
            <a:off x="4088163" y="4869160"/>
            <a:ext cx="250588" cy="216024"/>
          </a:xfrm>
          <a:prstGeom prst="triangl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6" name="Wolk 205"/>
          <p:cNvSpPr/>
          <p:nvPr/>
        </p:nvSpPr>
        <p:spPr>
          <a:xfrm>
            <a:off x="4374611" y="4905308"/>
            <a:ext cx="153562" cy="153562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Wolk 206"/>
          <p:cNvSpPr/>
          <p:nvPr/>
        </p:nvSpPr>
        <p:spPr>
          <a:xfrm>
            <a:off x="3402647" y="4869160"/>
            <a:ext cx="153562" cy="153562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Ovaal 207"/>
          <p:cNvSpPr/>
          <p:nvPr/>
        </p:nvSpPr>
        <p:spPr>
          <a:xfrm rot="16024808">
            <a:off x="5619629" y="2384272"/>
            <a:ext cx="277499" cy="217428"/>
          </a:xfrm>
          <a:prstGeom prst="ellipse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9" name="Tekstvak 208"/>
          <p:cNvSpPr txBox="1"/>
          <p:nvPr/>
        </p:nvSpPr>
        <p:spPr>
          <a:xfrm>
            <a:off x="4248525" y="2410689"/>
            <a:ext cx="10081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400" b="1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RBCs</a:t>
            </a:r>
            <a:r>
              <a:rPr kumimoji="0" lang="nl-NL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gaan kapot</a:t>
            </a:r>
          </a:p>
        </p:txBody>
      </p:sp>
      <p:sp>
        <p:nvSpPr>
          <p:cNvPr id="210" name="Wolk 209"/>
          <p:cNvSpPr/>
          <p:nvPr/>
        </p:nvSpPr>
        <p:spPr>
          <a:xfrm>
            <a:off x="4554775" y="3140968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Wolk 210"/>
          <p:cNvSpPr/>
          <p:nvPr/>
        </p:nvSpPr>
        <p:spPr>
          <a:xfrm>
            <a:off x="4122727" y="3140968"/>
            <a:ext cx="432048" cy="432048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31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Rechthoek 211"/>
          <p:cNvSpPr/>
          <p:nvPr/>
        </p:nvSpPr>
        <p:spPr>
          <a:xfrm>
            <a:off x="6426983" y="5157192"/>
            <a:ext cx="1368152" cy="288032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1" name="Tekstvak 240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89" name="Titel 1"/>
          <p:cNvSpPr txBox="1">
            <a:spLocks/>
          </p:cNvSpPr>
          <p:nvPr/>
        </p:nvSpPr>
        <p:spPr>
          <a:xfrm>
            <a:off x="611560" y="908720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tx2"/>
                </a:solidFill>
              </a:rPr>
              <a:t>Mechanisme</a:t>
            </a:r>
          </a:p>
          <a:p>
            <a:pPr lvl="0" algn="ctr">
              <a:spcBef>
                <a:spcPct val="0"/>
              </a:spcBef>
              <a:defRPr/>
            </a:pPr>
            <a:r>
              <a:rPr lang="nl-NL" sz="2000" i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Bloedstolsel – </a:t>
            </a:r>
            <a:r>
              <a:rPr kumimoji="0" lang="nl-NL" sz="2000" b="0" i="1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Zuurstoftekort organen - Bloedarmoede </a:t>
            </a:r>
            <a:endParaRPr kumimoji="0" lang="nl-NL" sz="3200" b="0" i="1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49532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Left Arrow 4"/>
          <p:cNvSpPr/>
          <p:nvPr/>
        </p:nvSpPr>
        <p:spPr>
          <a:xfrm>
            <a:off x="5724128" y="4293096"/>
            <a:ext cx="763588" cy="50641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29" name="Left Arrow 28"/>
          <p:cNvSpPr/>
          <p:nvPr/>
        </p:nvSpPr>
        <p:spPr>
          <a:xfrm rot="9782771">
            <a:off x="3080976" y="4798685"/>
            <a:ext cx="556669" cy="379412"/>
          </a:xfrm>
          <a:prstGeom prst="leftArrow">
            <a:avLst>
              <a:gd name="adj1" fmla="val 49706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0" name="Left Arrow 29"/>
          <p:cNvSpPr/>
          <p:nvPr/>
        </p:nvSpPr>
        <p:spPr>
          <a:xfrm rot="10800000">
            <a:off x="2843808" y="3933056"/>
            <a:ext cx="648072" cy="458788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1" name="Left Arrow 30"/>
          <p:cNvSpPr/>
          <p:nvPr/>
        </p:nvSpPr>
        <p:spPr>
          <a:xfrm rot="2998245">
            <a:off x="5136733" y="5348503"/>
            <a:ext cx="988780" cy="423863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2" name="Left Arrow 31"/>
          <p:cNvSpPr/>
          <p:nvPr/>
        </p:nvSpPr>
        <p:spPr>
          <a:xfrm rot="5400000">
            <a:off x="4380235" y="5564981"/>
            <a:ext cx="576064" cy="3365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33" name="Left Arrow 32"/>
          <p:cNvSpPr/>
          <p:nvPr/>
        </p:nvSpPr>
        <p:spPr>
          <a:xfrm rot="7934053">
            <a:off x="3126602" y="5435212"/>
            <a:ext cx="972460" cy="33655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2" name="Group 33"/>
          <p:cNvGrpSpPr>
            <a:grpSpLocks/>
          </p:cNvGrpSpPr>
          <p:nvPr/>
        </p:nvGrpSpPr>
        <p:grpSpPr bwMode="auto">
          <a:xfrm>
            <a:off x="467544" y="3883668"/>
            <a:ext cx="2469331" cy="574675"/>
            <a:chOff x="6034120" y="7553279"/>
            <a:chExt cx="1960910" cy="1608808"/>
          </a:xfrm>
        </p:grpSpPr>
        <p:sp>
          <p:nvSpPr>
            <p:cNvPr id="35" name="Rounded Rectangle 34"/>
            <p:cNvSpPr/>
            <p:nvPr/>
          </p:nvSpPr>
          <p:spPr>
            <a:xfrm>
              <a:off x="6034120" y="7593278"/>
              <a:ext cx="1960910" cy="156880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Rounded Rectangle 4"/>
            <p:cNvSpPr/>
            <p:nvPr/>
          </p:nvSpPr>
          <p:spPr>
            <a:xfrm>
              <a:off x="6080368" y="7553279"/>
              <a:ext cx="1868414" cy="14754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Cobalamine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deficientie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Group 39"/>
          <p:cNvGrpSpPr>
            <a:grpSpLocks/>
          </p:cNvGrpSpPr>
          <p:nvPr/>
        </p:nvGrpSpPr>
        <p:grpSpPr bwMode="auto">
          <a:xfrm>
            <a:off x="5868144" y="5679777"/>
            <a:ext cx="3024336" cy="917575"/>
            <a:chOff x="5761273" y="7593973"/>
            <a:chExt cx="1960408" cy="1568114"/>
          </a:xfrm>
        </p:grpSpPr>
        <p:sp>
          <p:nvSpPr>
            <p:cNvPr id="41" name="Rounded Rectangle 40"/>
            <p:cNvSpPr/>
            <p:nvPr/>
          </p:nvSpPr>
          <p:spPr>
            <a:xfrm>
              <a:off x="5761273" y="7593973"/>
              <a:ext cx="1960408" cy="1568114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Rounded Rectangle 4"/>
            <p:cNvSpPr/>
            <p:nvPr/>
          </p:nvSpPr>
          <p:spPr>
            <a:xfrm>
              <a:off x="5792866" y="7685367"/>
              <a:ext cx="1771983" cy="147587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>
                  <a:solidFill>
                    <a:schemeClr val="tx1"/>
                  </a:solidFill>
                </a:rPr>
                <a:t>SLE</a:t>
              </a:r>
            </a:p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b="1" dirty="0" err="1">
                  <a:solidFill>
                    <a:schemeClr val="tx1"/>
                  </a:solidFill>
                </a:rPr>
                <a:t>Antifosfolipiden</a:t>
              </a:r>
              <a:r>
                <a:rPr lang="en-US" b="1" dirty="0">
                  <a:solidFill>
                    <a:schemeClr val="tx1"/>
                  </a:solidFill>
                </a:rPr>
                <a:t> </a:t>
              </a:r>
              <a:r>
                <a:rPr lang="en-US" b="1" dirty="0" err="1">
                  <a:solidFill>
                    <a:schemeClr val="tx1"/>
                  </a:solidFill>
                </a:rPr>
                <a:t>syndroom</a:t>
              </a:r>
              <a:endParaRPr lang="en-GB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" name="Group 42"/>
          <p:cNvGrpSpPr>
            <a:grpSpLocks/>
          </p:cNvGrpSpPr>
          <p:nvPr/>
        </p:nvGrpSpPr>
        <p:grpSpPr bwMode="auto">
          <a:xfrm>
            <a:off x="3779912" y="5949280"/>
            <a:ext cx="1944688" cy="755650"/>
            <a:chOff x="5457436" y="7553279"/>
            <a:chExt cx="2734531" cy="1608808"/>
          </a:xfrm>
        </p:grpSpPr>
        <p:sp>
          <p:nvSpPr>
            <p:cNvPr id="44" name="Rounded Rectangle 43"/>
            <p:cNvSpPr/>
            <p:nvPr/>
          </p:nvSpPr>
          <p:spPr>
            <a:xfrm>
              <a:off x="5761025" y="7593837"/>
              <a:ext cx="1959933" cy="156825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Rounded Rectangle 4"/>
            <p:cNvSpPr/>
            <p:nvPr/>
          </p:nvSpPr>
          <p:spPr>
            <a:xfrm>
              <a:off x="5457436" y="7553279"/>
              <a:ext cx="2734531" cy="1476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>
                  <a:solidFill>
                    <a:schemeClr val="tx1"/>
                  </a:solidFill>
                </a:rPr>
                <a:t>Kanker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46" name="Rounded Rectangle 45"/>
          <p:cNvSpPr/>
          <p:nvPr/>
        </p:nvSpPr>
        <p:spPr>
          <a:xfrm>
            <a:off x="1403648" y="5602759"/>
            <a:ext cx="2088232" cy="490537"/>
          </a:xfrm>
          <a:prstGeom prst="roundRect">
            <a:avLst>
              <a:gd name="adj" fmla="val 10000"/>
            </a:avLst>
          </a:prstGeom>
          <a:solidFill>
            <a:schemeClr val="accent1">
              <a:lumMod val="20000"/>
              <a:lumOff val="80000"/>
            </a:schemeClr>
          </a:solidFill>
          <a:ln w="19050"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7" name="Rounded Rectangle 4"/>
          <p:cNvSpPr/>
          <p:nvPr/>
        </p:nvSpPr>
        <p:spPr>
          <a:xfrm>
            <a:off x="1168400" y="5589240"/>
            <a:ext cx="2323480" cy="461963"/>
          </a:xfrm>
          <a:prstGeom prst="rect">
            <a:avLst/>
          </a:prstGeom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26670" tIns="26670" rIns="26670" bIns="26670" spcCol="1270" anchor="ctr"/>
          <a:lstStyle/>
          <a:p>
            <a:pPr algn="ctr"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en-US" sz="2000" b="1" dirty="0" err="1">
                <a:solidFill>
                  <a:schemeClr val="tx1"/>
                </a:solidFill>
              </a:rPr>
              <a:t>Hoge</a:t>
            </a:r>
            <a:r>
              <a:rPr lang="en-US" sz="2000" b="1" dirty="0">
                <a:solidFill>
                  <a:schemeClr val="tx1"/>
                </a:solidFill>
              </a:rPr>
              <a:t> </a:t>
            </a:r>
            <a:r>
              <a:rPr lang="en-US" sz="2000" b="1" dirty="0" err="1">
                <a:solidFill>
                  <a:schemeClr val="tx1"/>
                </a:solidFill>
              </a:rPr>
              <a:t>bloeddruk</a:t>
            </a:r>
            <a:endParaRPr lang="en-GB" sz="2000" b="1" dirty="0">
              <a:solidFill>
                <a:schemeClr val="tx1"/>
              </a:solidFill>
            </a:endParaRPr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115616" y="4869160"/>
            <a:ext cx="2032844" cy="551704"/>
            <a:chOff x="5353151" y="1740083"/>
            <a:chExt cx="1960408" cy="1568328"/>
          </a:xfrm>
        </p:grpSpPr>
        <p:sp>
          <p:nvSpPr>
            <p:cNvPr id="49" name="Rounded Rectangle 48"/>
            <p:cNvSpPr/>
            <p:nvPr/>
          </p:nvSpPr>
          <p:spPr>
            <a:xfrm>
              <a:off x="5353151" y="1740083"/>
              <a:ext cx="1960408" cy="1568328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0" name="Rounded Rectangle 4"/>
            <p:cNvSpPr/>
            <p:nvPr/>
          </p:nvSpPr>
          <p:spPr>
            <a:xfrm>
              <a:off x="5408739" y="1877750"/>
              <a:ext cx="1869625" cy="114508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000" b="1" dirty="0" err="1">
                  <a:solidFill>
                    <a:schemeClr val="tx1"/>
                  </a:solidFill>
                </a:rPr>
                <a:t>Medicatie</a:t>
              </a:r>
              <a:endParaRPr lang="en-US" sz="20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Group 50"/>
          <p:cNvGrpSpPr>
            <a:grpSpLocks/>
          </p:cNvGrpSpPr>
          <p:nvPr/>
        </p:nvGrpSpPr>
        <p:grpSpPr bwMode="auto">
          <a:xfrm>
            <a:off x="6372200" y="4221088"/>
            <a:ext cx="2250132" cy="574675"/>
            <a:chOff x="5761273" y="7553279"/>
            <a:chExt cx="1960408" cy="1608808"/>
          </a:xfrm>
        </p:grpSpPr>
        <p:sp>
          <p:nvSpPr>
            <p:cNvPr id="52" name="Rounded Rectangle 51"/>
            <p:cNvSpPr/>
            <p:nvPr/>
          </p:nvSpPr>
          <p:spPr>
            <a:xfrm>
              <a:off x="5761273" y="7593276"/>
              <a:ext cx="1960408" cy="156881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3" name="Rounded Rectangle 4"/>
            <p:cNvSpPr/>
            <p:nvPr/>
          </p:nvSpPr>
          <p:spPr>
            <a:xfrm>
              <a:off x="5841563" y="7553279"/>
              <a:ext cx="1868966" cy="1475481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 defTabSz="6223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n-US" sz="2400" b="1" dirty="0" err="1">
                  <a:solidFill>
                    <a:schemeClr val="tx1"/>
                  </a:solidFill>
                </a:rPr>
                <a:t>Zwangerschap</a:t>
              </a:r>
              <a:endParaRPr lang="en-GB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57" name="Left Arrow 56"/>
          <p:cNvSpPr/>
          <p:nvPr/>
        </p:nvSpPr>
        <p:spPr>
          <a:xfrm rot="16200000">
            <a:off x="4315532" y="2533340"/>
            <a:ext cx="792088" cy="711200"/>
          </a:xfrm>
          <a:prstGeom prst="leftArrow">
            <a:avLst>
              <a:gd name="adj1" fmla="val 60000"/>
              <a:gd name="adj2" fmla="val 50000"/>
            </a:avLst>
          </a:prstGeom>
        </p:spPr>
        <p:style>
          <a:lnRef idx="0">
            <a:schemeClr val="accent1">
              <a:tint val="60000"/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9" name="Group 58"/>
          <p:cNvGrpSpPr>
            <a:grpSpLocks/>
          </p:cNvGrpSpPr>
          <p:nvPr/>
        </p:nvGrpSpPr>
        <p:grpSpPr bwMode="auto">
          <a:xfrm>
            <a:off x="3607943" y="1484784"/>
            <a:ext cx="2044177" cy="1080120"/>
            <a:chOff x="5822640" y="7693128"/>
            <a:chExt cx="1233132" cy="1568920"/>
          </a:xfrm>
        </p:grpSpPr>
        <p:sp>
          <p:nvSpPr>
            <p:cNvPr id="60" name="Rounded Rectangle 59"/>
            <p:cNvSpPr/>
            <p:nvPr/>
          </p:nvSpPr>
          <p:spPr>
            <a:xfrm>
              <a:off x="5822640" y="7693128"/>
              <a:ext cx="1233132" cy="1568920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19050"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1" name="Rounded Rectangle 4"/>
            <p:cNvSpPr/>
            <p:nvPr/>
          </p:nvSpPr>
          <p:spPr>
            <a:xfrm>
              <a:off x="5926099" y="7786198"/>
              <a:ext cx="1086235" cy="1475848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26670" tIns="26670" rIns="26670" bIns="26670" spcCol="1270" anchor="ctr"/>
            <a:lstStyle/>
            <a:p>
              <a:pPr algn="ctr">
                <a:defRPr/>
              </a:pPr>
              <a:r>
                <a:rPr lang="en-US" sz="2400" b="1" dirty="0" err="1">
                  <a:solidFill>
                    <a:schemeClr val="tx1"/>
                  </a:solidFill>
                </a:rPr>
                <a:t>Infecties</a:t>
              </a:r>
              <a:endParaRPr lang="en-US" sz="2400" b="1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itel 1"/>
          <p:cNvSpPr>
            <a:spLocks noGrp="1"/>
          </p:cNvSpPr>
          <p:nvPr>
            <p:ph type="title"/>
          </p:nvPr>
        </p:nvSpPr>
        <p:spPr>
          <a:xfrm>
            <a:off x="522000" y="836712"/>
            <a:ext cx="8100000" cy="533400"/>
          </a:xfrm>
        </p:spPr>
        <p:txBody>
          <a:bodyPr/>
          <a:lstStyle/>
          <a:p>
            <a:r>
              <a:rPr lang="nl-NL" dirty="0"/>
              <a:t>Oorzaken van TMA</a:t>
            </a:r>
          </a:p>
        </p:txBody>
      </p:sp>
      <p:cxnSp>
        <p:nvCxnSpPr>
          <p:cNvPr id="39" name="Rechte verbindingslijn 38"/>
          <p:cNvCxnSpPr/>
          <p:nvPr/>
        </p:nvCxnSpPr>
        <p:spPr>
          <a:xfrm>
            <a:off x="539552" y="620688"/>
            <a:ext cx="8064896" cy="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/>
              <a:t>Atypisch </a:t>
            </a:r>
            <a:r>
              <a:rPr lang="nl-NL" sz="3600" dirty="0" err="1"/>
              <a:t>H</a:t>
            </a:r>
            <a:r>
              <a:rPr lang="nl-NL" sz="3600" b="0" dirty="0" err="1"/>
              <a:t>emolytisch</a:t>
            </a:r>
            <a:r>
              <a:rPr lang="nl-NL" sz="3600" dirty="0"/>
              <a:t> </a:t>
            </a:r>
            <a:r>
              <a:rPr lang="nl-NL" sz="3600" dirty="0" err="1"/>
              <a:t>U</a:t>
            </a:r>
            <a:r>
              <a:rPr lang="nl-NL" sz="3600" b="0" dirty="0" err="1"/>
              <a:t>remisch</a:t>
            </a:r>
            <a:r>
              <a:rPr lang="nl-NL" sz="3600" dirty="0"/>
              <a:t> S</a:t>
            </a:r>
            <a:r>
              <a:rPr lang="nl-NL" sz="3600" b="0" dirty="0"/>
              <a:t>yndroom</a:t>
            </a:r>
          </a:p>
        </p:txBody>
      </p:sp>
      <p:sp>
        <p:nvSpPr>
          <p:cNvPr id="5" name="Rechthoek 4"/>
          <p:cNvSpPr/>
          <p:nvPr/>
        </p:nvSpPr>
        <p:spPr>
          <a:xfrm>
            <a:off x="2771800" y="1628800"/>
            <a:ext cx="4968552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Picture 6" descr="G:\My Pictures\Complement\switch comple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730" y="2377194"/>
            <a:ext cx="5163558" cy="2563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Complementsysteem</a:t>
            </a:r>
            <a:br>
              <a:rPr lang="nl-NL" dirty="0"/>
            </a:br>
            <a:r>
              <a:rPr lang="nl-NL" sz="2000" b="0" i="1" dirty="0"/>
              <a:t>Onderdeel aangeboren afweersysteem</a:t>
            </a:r>
            <a:endParaRPr lang="nl-NL" b="0" i="1" dirty="0"/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cxnSp>
        <p:nvCxnSpPr>
          <p:cNvPr id="182" name="Rechte verbindingslijn 181"/>
          <p:cNvCxnSpPr/>
          <p:nvPr/>
        </p:nvCxnSpPr>
        <p:spPr>
          <a:xfrm>
            <a:off x="539552" y="1907867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83" name="Ovaal 182"/>
          <p:cNvSpPr/>
          <p:nvPr/>
        </p:nvSpPr>
        <p:spPr>
          <a:xfrm>
            <a:off x="611560" y="194372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4" name="Ovaal 183"/>
          <p:cNvSpPr/>
          <p:nvPr/>
        </p:nvSpPr>
        <p:spPr>
          <a:xfrm>
            <a:off x="2411760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5" name="Ovaal 184"/>
          <p:cNvSpPr/>
          <p:nvPr/>
        </p:nvSpPr>
        <p:spPr>
          <a:xfrm>
            <a:off x="4211960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6" name="Ovaal 185"/>
          <p:cNvSpPr/>
          <p:nvPr/>
        </p:nvSpPr>
        <p:spPr>
          <a:xfrm>
            <a:off x="6012160" y="192579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87" name="Rechte verbindingslijn 186"/>
          <p:cNvCxnSpPr/>
          <p:nvPr/>
        </p:nvCxnSpPr>
        <p:spPr>
          <a:xfrm>
            <a:off x="539552" y="5301208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88" name="Rechteraccolade 187"/>
          <p:cNvSpPr/>
          <p:nvPr/>
        </p:nvSpPr>
        <p:spPr>
          <a:xfrm>
            <a:off x="7956376" y="1916832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9" name="Ovaal 188"/>
          <p:cNvSpPr/>
          <p:nvPr/>
        </p:nvSpPr>
        <p:spPr>
          <a:xfrm>
            <a:off x="611560" y="468928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0" name="Ovaal 189"/>
          <p:cNvSpPr/>
          <p:nvPr/>
        </p:nvSpPr>
        <p:spPr>
          <a:xfrm>
            <a:off x="2411760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1" name="Ovaal 190"/>
          <p:cNvSpPr/>
          <p:nvPr/>
        </p:nvSpPr>
        <p:spPr>
          <a:xfrm>
            <a:off x="4211960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2" name="Ovaal 191"/>
          <p:cNvSpPr/>
          <p:nvPr/>
        </p:nvSpPr>
        <p:spPr>
          <a:xfrm>
            <a:off x="6012160" y="467135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157"/>
          <p:cNvGrpSpPr/>
          <p:nvPr/>
        </p:nvGrpSpPr>
        <p:grpSpPr>
          <a:xfrm>
            <a:off x="4361093" y="2786047"/>
            <a:ext cx="720080" cy="720080"/>
            <a:chOff x="6539104" y="-1246401"/>
            <a:chExt cx="720080" cy="720080"/>
          </a:xfrm>
        </p:grpSpPr>
        <p:sp>
          <p:nvSpPr>
            <p:cNvPr id="273" name="Cirkel 272"/>
            <p:cNvSpPr/>
            <p:nvPr/>
          </p:nvSpPr>
          <p:spPr>
            <a:xfrm rot="2700000">
              <a:off x="6539104" y="-1246401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4" name="Ovaal 51"/>
            <p:cNvSpPr/>
            <p:nvPr/>
          </p:nvSpPr>
          <p:spPr>
            <a:xfrm>
              <a:off x="6908109" y="-1156463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ep 38"/>
          <p:cNvGrpSpPr/>
          <p:nvPr/>
        </p:nvGrpSpPr>
        <p:grpSpPr>
          <a:xfrm>
            <a:off x="1457885" y="2996952"/>
            <a:ext cx="304044" cy="472957"/>
            <a:chOff x="539552" y="2564904"/>
            <a:chExt cx="648072" cy="1008112"/>
          </a:xfrm>
        </p:grpSpPr>
        <p:sp>
          <p:nvSpPr>
            <p:cNvPr id="269" name="Ovaal 268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Ovaal 269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97" name="Wolk 196"/>
          <p:cNvSpPr/>
          <p:nvPr/>
        </p:nvSpPr>
        <p:spPr>
          <a:xfrm>
            <a:off x="1097846" y="2835165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8" name="7-punts ster 197"/>
          <p:cNvSpPr/>
          <p:nvPr/>
        </p:nvSpPr>
        <p:spPr>
          <a:xfrm>
            <a:off x="809813" y="3284984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5" name="Groep 38"/>
          <p:cNvGrpSpPr/>
          <p:nvPr/>
        </p:nvGrpSpPr>
        <p:grpSpPr>
          <a:xfrm>
            <a:off x="2610013" y="3573016"/>
            <a:ext cx="304044" cy="472957"/>
            <a:chOff x="539552" y="2564904"/>
            <a:chExt cx="648072" cy="1008112"/>
          </a:xfrm>
        </p:grpSpPr>
        <p:sp>
          <p:nvSpPr>
            <p:cNvPr id="267" name="Ovaal 266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Ovaal 267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0" name="7-punts ster 199"/>
          <p:cNvSpPr/>
          <p:nvPr/>
        </p:nvSpPr>
        <p:spPr>
          <a:xfrm>
            <a:off x="1961941" y="3861048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6" name="Groep 38"/>
          <p:cNvGrpSpPr/>
          <p:nvPr/>
        </p:nvGrpSpPr>
        <p:grpSpPr>
          <a:xfrm>
            <a:off x="5994389" y="2708920"/>
            <a:ext cx="304044" cy="472957"/>
            <a:chOff x="539552" y="2564904"/>
            <a:chExt cx="648072" cy="1008112"/>
          </a:xfrm>
        </p:grpSpPr>
        <p:sp>
          <p:nvSpPr>
            <p:cNvPr id="265" name="Ovaal 264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Ovaal 265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ep 38"/>
          <p:cNvGrpSpPr/>
          <p:nvPr/>
        </p:nvGrpSpPr>
        <p:grpSpPr>
          <a:xfrm>
            <a:off x="4698245" y="3933056"/>
            <a:ext cx="304044" cy="472957"/>
            <a:chOff x="539552" y="2564904"/>
            <a:chExt cx="648072" cy="1008112"/>
          </a:xfrm>
        </p:grpSpPr>
        <p:sp>
          <p:nvSpPr>
            <p:cNvPr id="263" name="Ovaal 262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vaal 263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8" name="Groep 38"/>
          <p:cNvGrpSpPr/>
          <p:nvPr/>
        </p:nvGrpSpPr>
        <p:grpSpPr>
          <a:xfrm>
            <a:off x="3186077" y="2924944"/>
            <a:ext cx="304044" cy="472957"/>
            <a:chOff x="539552" y="2564904"/>
            <a:chExt cx="648072" cy="1008112"/>
          </a:xfrm>
        </p:grpSpPr>
        <p:sp>
          <p:nvSpPr>
            <p:cNvPr id="261" name="Ovaal 260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Ovaal 261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ep 38"/>
          <p:cNvGrpSpPr/>
          <p:nvPr/>
        </p:nvGrpSpPr>
        <p:grpSpPr>
          <a:xfrm>
            <a:off x="5418325" y="3573016"/>
            <a:ext cx="304044" cy="472957"/>
            <a:chOff x="539552" y="2564904"/>
            <a:chExt cx="648072" cy="1008112"/>
          </a:xfrm>
        </p:grpSpPr>
        <p:sp>
          <p:nvSpPr>
            <p:cNvPr id="259" name="Ovaal 258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al 259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0" name="Groep 38"/>
          <p:cNvGrpSpPr/>
          <p:nvPr/>
        </p:nvGrpSpPr>
        <p:grpSpPr>
          <a:xfrm>
            <a:off x="3906157" y="2708920"/>
            <a:ext cx="304044" cy="472957"/>
            <a:chOff x="539552" y="2564904"/>
            <a:chExt cx="648072" cy="1008112"/>
          </a:xfrm>
        </p:grpSpPr>
        <p:sp>
          <p:nvSpPr>
            <p:cNvPr id="257" name="Ovaal 256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al 257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06" name="7-punts ster 205"/>
          <p:cNvSpPr/>
          <p:nvPr/>
        </p:nvSpPr>
        <p:spPr>
          <a:xfrm>
            <a:off x="2393989" y="2636912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7" name="7-punts ster 206"/>
          <p:cNvSpPr/>
          <p:nvPr/>
        </p:nvSpPr>
        <p:spPr>
          <a:xfrm>
            <a:off x="3474109" y="3429000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8" name="7-punts ster 207"/>
          <p:cNvSpPr/>
          <p:nvPr/>
        </p:nvSpPr>
        <p:spPr>
          <a:xfrm>
            <a:off x="3042061" y="4005064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0" name="7-punts ster 209"/>
          <p:cNvSpPr/>
          <p:nvPr/>
        </p:nvSpPr>
        <p:spPr>
          <a:xfrm>
            <a:off x="6210413" y="3861048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1" name="7-punts ster 210"/>
          <p:cNvSpPr/>
          <p:nvPr/>
        </p:nvSpPr>
        <p:spPr>
          <a:xfrm>
            <a:off x="6642461" y="2636912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2" name="7-punts ster 211"/>
          <p:cNvSpPr/>
          <p:nvPr/>
        </p:nvSpPr>
        <p:spPr>
          <a:xfrm>
            <a:off x="7218525" y="4005064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1" name="Groep 38"/>
          <p:cNvGrpSpPr/>
          <p:nvPr/>
        </p:nvGrpSpPr>
        <p:grpSpPr>
          <a:xfrm>
            <a:off x="6714469" y="3501008"/>
            <a:ext cx="304044" cy="472957"/>
            <a:chOff x="539552" y="2564904"/>
            <a:chExt cx="648072" cy="1008112"/>
          </a:xfrm>
        </p:grpSpPr>
        <p:sp>
          <p:nvSpPr>
            <p:cNvPr id="255" name="Ovaal 254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al 255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15" name="Wolk 214"/>
          <p:cNvSpPr/>
          <p:nvPr/>
        </p:nvSpPr>
        <p:spPr>
          <a:xfrm>
            <a:off x="1241861" y="3933056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6" name="Wolk 215"/>
          <p:cNvSpPr/>
          <p:nvPr/>
        </p:nvSpPr>
        <p:spPr>
          <a:xfrm>
            <a:off x="7074509" y="3140968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7" name="Wolk 216"/>
          <p:cNvSpPr/>
          <p:nvPr/>
        </p:nvSpPr>
        <p:spPr>
          <a:xfrm>
            <a:off x="6858485" y="4293096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8" name="Wolk 217"/>
          <p:cNvSpPr/>
          <p:nvPr/>
        </p:nvSpPr>
        <p:spPr>
          <a:xfrm>
            <a:off x="5634349" y="2780928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9" name="Wolk 218"/>
          <p:cNvSpPr/>
          <p:nvPr/>
        </p:nvSpPr>
        <p:spPr>
          <a:xfrm>
            <a:off x="2321981" y="3501008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0" name="Wolk 219"/>
          <p:cNvSpPr/>
          <p:nvPr/>
        </p:nvSpPr>
        <p:spPr>
          <a:xfrm>
            <a:off x="5562341" y="4293096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1" name="Wolk 220"/>
          <p:cNvSpPr/>
          <p:nvPr/>
        </p:nvSpPr>
        <p:spPr>
          <a:xfrm>
            <a:off x="4842261" y="3645024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2" name="Wolk 221"/>
          <p:cNvSpPr/>
          <p:nvPr/>
        </p:nvSpPr>
        <p:spPr>
          <a:xfrm>
            <a:off x="3906157" y="3933056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3" name="Wolk 222"/>
          <p:cNvSpPr/>
          <p:nvPr/>
        </p:nvSpPr>
        <p:spPr>
          <a:xfrm>
            <a:off x="2105957" y="2708920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4" name="Wolk 223"/>
          <p:cNvSpPr/>
          <p:nvPr/>
        </p:nvSpPr>
        <p:spPr>
          <a:xfrm>
            <a:off x="3258085" y="3573016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5" name="Wolk 224"/>
          <p:cNvSpPr/>
          <p:nvPr/>
        </p:nvSpPr>
        <p:spPr>
          <a:xfrm>
            <a:off x="2970053" y="3068960"/>
            <a:ext cx="144015" cy="144015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3" name="Groep 157"/>
          <p:cNvGrpSpPr/>
          <p:nvPr/>
        </p:nvGrpSpPr>
        <p:grpSpPr>
          <a:xfrm>
            <a:off x="593789" y="2708920"/>
            <a:ext cx="279648" cy="279648"/>
            <a:chOff x="2627784" y="476672"/>
            <a:chExt cx="720080" cy="720080"/>
          </a:xfrm>
        </p:grpSpPr>
        <p:sp>
          <p:nvSpPr>
            <p:cNvPr id="251" name="Cirkel 250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2" name="Ovaal 251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4" name="Groep 157"/>
          <p:cNvGrpSpPr/>
          <p:nvPr/>
        </p:nvGrpSpPr>
        <p:grpSpPr>
          <a:xfrm>
            <a:off x="1745917" y="4221088"/>
            <a:ext cx="279648" cy="279648"/>
            <a:chOff x="2627784" y="476672"/>
            <a:chExt cx="720080" cy="720080"/>
          </a:xfrm>
        </p:grpSpPr>
        <p:sp>
          <p:nvSpPr>
            <p:cNvPr id="249" name="Cirkel 248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Ovaal 249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5" name="Groep 157"/>
          <p:cNvGrpSpPr/>
          <p:nvPr/>
        </p:nvGrpSpPr>
        <p:grpSpPr>
          <a:xfrm>
            <a:off x="5562341" y="3140968"/>
            <a:ext cx="279648" cy="279648"/>
            <a:chOff x="2627784" y="476672"/>
            <a:chExt cx="720080" cy="720080"/>
          </a:xfrm>
        </p:grpSpPr>
        <p:sp>
          <p:nvSpPr>
            <p:cNvPr id="247" name="Cirkel 246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Ovaal 247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Groep 157"/>
          <p:cNvGrpSpPr/>
          <p:nvPr/>
        </p:nvGrpSpPr>
        <p:grpSpPr>
          <a:xfrm>
            <a:off x="7506557" y="4365104"/>
            <a:ext cx="279648" cy="279648"/>
            <a:chOff x="2627784" y="476672"/>
            <a:chExt cx="720080" cy="720080"/>
          </a:xfrm>
        </p:grpSpPr>
        <p:sp>
          <p:nvSpPr>
            <p:cNvPr id="245" name="Cirkel 244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Ovaal 245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ep 157"/>
          <p:cNvGrpSpPr/>
          <p:nvPr/>
        </p:nvGrpSpPr>
        <p:grpSpPr>
          <a:xfrm>
            <a:off x="5130293" y="4293096"/>
            <a:ext cx="279648" cy="279648"/>
            <a:chOff x="2627784" y="476672"/>
            <a:chExt cx="720080" cy="720080"/>
          </a:xfrm>
        </p:grpSpPr>
        <p:sp>
          <p:nvSpPr>
            <p:cNvPr id="243" name="Cirkel 242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Ovaal 243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8" name="Groep 38"/>
          <p:cNvGrpSpPr/>
          <p:nvPr/>
        </p:nvGrpSpPr>
        <p:grpSpPr>
          <a:xfrm>
            <a:off x="5994389" y="4221088"/>
            <a:ext cx="304044" cy="472957"/>
            <a:chOff x="539552" y="2564904"/>
            <a:chExt cx="648072" cy="1008112"/>
          </a:xfrm>
        </p:grpSpPr>
        <p:sp>
          <p:nvSpPr>
            <p:cNvPr id="241" name="Ovaal 240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Ovaal 241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9" name="Groep 38"/>
          <p:cNvGrpSpPr/>
          <p:nvPr/>
        </p:nvGrpSpPr>
        <p:grpSpPr>
          <a:xfrm>
            <a:off x="1745917" y="2564904"/>
            <a:ext cx="304044" cy="472957"/>
            <a:chOff x="539552" y="2564904"/>
            <a:chExt cx="648072" cy="1008112"/>
          </a:xfrm>
        </p:grpSpPr>
        <p:sp>
          <p:nvSpPr>
            <p:cNvPr id="239" name="Ovaal 238"/>
            <p:cNvSpPr/>
            <p:nvPr/>
          </p:nvSpPr>
          <p:spPr>
            <a:xfrm>
              <a:off x="539552" y="2564904"/>
              <a:ext cx="648072" cy="1008112"/>
            </a:xfrm>
            <a:prstGeom prst="ellipse">
              <a:avLst/>
            </a:prstGeom>
            <a:solidFill>
              <a:srgbClr val="FF0000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Ovaal 239"/>
            <p:cNvSpPr/>
            <p:nvPr/>
          </p:nvSpPr>
          <p:spPr>
            <a:xfrm>
              <a:off x="719716" y="2762998"/>
              <a:ext cx="432048" cy="648072"/>
            </a:xfrm>
            <a:prstGeom prst="ellipse">
              <a:avLst/>
            </a:prstGeom>
            <a:solidFill>
              <a:srgbClr val="C00000"/>
            </a:solidFill>
            <a:ln w="25400" cap="flat" cmpd="sng" algn="ctr">
              <a:noFill/>
              <a:prstDash val="solid"/>
            </a:ln>
            <a:effectLst>
              <a:softEdge rad="31750"/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38" name="Ovaal 237"/>
          <p:cNvSpPr/>
          <p:nvPr/>
        </p:nvSpPr>
        <p:spPr>
          <a:xfrm>
            <a:off x="966345" y="3953984"/>
            <a:ext cx="202696" cy="304044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Cirkel 109"/>
          <p:cNvSpPr/>
          <p:nvPr/>
        </p:nvSpPr>
        <p:spPr>
          <a:xfrm rot="2700000">
            <a:off x="616677" y="3938173"/>
            <a:ext cx="720080" cy="720080"/>
          </a:xfrm>
          <a:prstGeom prst="pie">
            <a:avLst>
              <a:gd name="adj1" fmla="val 20649172"/>
              <a:gd name="adj2" fmla="val 17524120"/>
            </a:avLst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Ovaal 51"/>
          <p:cNvSpPr/>
          <p:nvPr/>
        </p:nvSpPr>
        <p:spPr>
          <a:xfrm>
            <a:off x="985682" y="4028111"/>
            <a:ext cx="72008" cy="7200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Cirkel 111"/>
          <p:cNvSpPr/>
          <p:nvPr/>
        </p:nvSpPr>
        <p:spPr>
          <a:xfrm rot="2700000">
            <a:off x="7169406" y="2498013"/>
            <a:ext cx="720080" cy="720080"/>
          </a:xfrm>
          <a:prstGeom prst="pie">
            <a:avLst>
              <a:gd name="adj1" fmla="val 20649172"/>
              <a:gd name="adj2" fmla="val 17524120"/>
            </a:avLst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Ovaal 51"/>
          <p:cNvSpPr/>
          <p:nvPr/>
        </p:nvSpPr>
        <p:spPr>
          <a:xfrm>
            <a:off x="7538411" y="2587953"/>
            <a:ext cx="72008" cy="72008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Complementsysteem en indringers</a:t>
            </a:r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3131840" y="2996952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2" name="Groep 249"/>
          <p:cNvGrpSpPr/>
          <p:nvPr/>
        </p:nvGrpSpPr>
        <p:grpSpPr>
          <a:xfrm>
            <a:off x="539552" y="1907867"/>
            <a:ext cx="7776864" cy="3393341"/>
            <a:chOff x="485315" y="1907867"/>
            <a:chExt cx="7776864" cy="3393341"/>
          </a:xfrm>
        </p:grpSpPr>
        <p:sp>
          <p:nvSpPr>
            <p:cNvPr id="278" name="Afgeronde rechthoek 277"/>
            <p:cNvSpPr/>
            <p:nvPr/>
          </p:nvSpPr>
          <p:spPr>
            <a:xfrm>
              <a:off x="3203848" y="3014882"/>
              <a:ext cx="648072" cy="28803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1" name="Rechte verbindingslijn 250"/>
            <p:cNvCxnSpPr/>
            <p:nvPr/>
          </p:nvCxnSpPr>
          <p:spPr>
            <a:xfrm>
              <a:off x="485315" y="1907867"/>
              <a:ext cx="7272808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252" name="Ovaal 251"/>
            <p:cNvSpPr/>
            <p:nvPr/>
          </p:nvSpPr>
          <p:spPr>
            <a:xfrm>
              <a:off x="557323" y="1943727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al 252"/>
            <p:cNvSpPr/>
            <p:nvPr/>
          </p:nvSpPr>
          <p:spPr>
            <a:xfrm>
              <a:off x="2357523" y="1934762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al 253"/>
            <p:cNvSpPr/>
            <p:nvPr/>
          </p:nvSpPr>
          <p:spPr>
            <a:xfrm>
              <a:off x="4157723" y="1934762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al 254"/>
            <p:cNvSpPr/>
            <p:nvPr/>
          </p:nvSpPr>
          <p:spPr>
            <a:xfrm>
              <a:off x="5957923" y="1925797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256" name="Rechte verbindingslijn 255"/>
            <p:cNvCxnSpPr/>
            <p:nvPr/>
          </p:nvCxnSpPr>
          <p:spPr>
            <a:xfrm>
              <a:off x="485315" y="5301208"/>
              <a:ext cx="7272808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257" name="Rechteraccolade 256"/>
            <p:cNvSpPr/>
            <p:nvPr/>
          </p:nvSpPr>
          <p:spPr>
            <a:xfrm>
              <a:off x="7902139" y="1916832"/>
              <a:ext cx="360040" cy="3384376"/>
            </a:xfrm>
            <a:prstGeom prst="rightBrace">
              <a:avLst>
                <a:gd name="adj1" fmla="val 99630"/>
                <a:gd name="adj2" fmla="val 50530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al 257"/>
            <p:cNvSpPr/>
            <p:nvPr/>
          </p:nvSpPr>
          <p:spPr>
            <a:xfrm>
              <a:off x="557323" y="4689284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vaal 258"/>
            <p:cNvSpPr/>
            <p:nvPr/>
          </p:nvSpPr>
          <p:spPr>
            <a:xfrm>
              <a:off x="2357523" y="4680319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al 259"/>
            <p:cNvSpPr/>
            <p:nvPr/>
          </p:nvSpPr>
          <p:spPr>
            <a:xfrm>
              <a:off x="4157723" y="4680319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vaal 260"/>
            <p:cNvSpPr/>
            <p:nvPr/>
          </p:nvSpPr>
          <p:spPr>
            <a:xfrm>
              <a:off x="5957923" y="4671354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ep 112"/>
            <p:cNvGrpSpPr/>
            <p:nvPr/>
          </p:nvGrpSpPr>
          <p:grpSpPr>
            <a:xfrm>
              <a:off x="1052861" y="3374921"/>
              <a:ext cx="872614" cy="288032"/>
              <a:chOff x="728681" y="3068960"/>
              <a:chExt cx="872614" cy="288032"/>
            </a:xfrm>
          </p:grpSpPr>
          <p:sp>
            <p:nvSpPr>
              <p:cNvPr id="290" name="Afgeronde rechthoek 289"/>
              <p:cNvSpPr/>
              <p:nvPr/>
            </p:nvSpPr>
            <p:spPr>
              <a:xfrm>
                <a:off x="755576" y="3068960"/>
                <a:ext cx="648072" cy="288032"/>
              </a:xfrm>
              <a:prstGeom prst="roundRect">
                <a:avLst/>
              </a:prstGeom>
              <a:solidFill>
                <a:srgbClr val="4BACC6"/>
              </a:solidFill>
              <a:ln w="25400" cap="flat" cmpd="sng" algn="ctr">
                <a:solidFill>
                  <a:srgbClr val="4BACC6">
                    <a:lumMod val="75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Tekstvak 290"/>
              <p:cNvSpPr txBox="1"/>
              <p:nvPr/>
            </p:nvSpPr>
            <p:spPr>
              <a:xfrm>
                <a:off x="728681" y="3077453"/>
                <a:ext cx="872614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nl-NL" sz="1100" kern="0" dirty="0">
                    <a:solidFill>
                      <a:prstClr val="black"/>
                    </a:solidFill>
                  </a:rPr>
                  <a:t>Bacterie</a:t>
                </a:r>
                <a:endPara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88" name="Afgeronde rechthoek 287"/>
            <p:cNvSpPr/>
            <p:nvPr/>
          </p:nvSpPr>
          <p:spPr>
            <a:xfrm>
              <a:off x="2303892" y="3752891"/>
              <a:ext cx="648072" cy="28803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6" name="Afgeronde rechthoek 285"/>
            <p:cNvSpPr/>
            <p:nvPr/>
          </p:nvSpPr>
          <p:spPr>
            <a:xfrm>
              <a:off x="4355976" y="3878978"/>
              <a:ext cx="648072" cy="28803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4" name="Afgeronde rechthoek 283"/>
            <p:cNvSpPr/>
            <p:nvPr/>
          </p:nvSpPr>
          <p:spPr>
            <a:xfrm>
              <a:off x="5804237" y="3230905"/>
              <a:ext cx="648072" cy="28803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" name="Groep 157"/>
            <p:cNvGrpSpPr/>
            <p:nvPr/>
          </p:nvGrpSpPr>
          <p:grpSpPr>
            <a:xfrm>
              <a:off x="827584" y="3284984"/>
              <a:ext cx="530951" cy="530951"/>
              <a:chOff x="2627784" y="476672"/>
              <a:chExt cx="720080" cy="720080"/>
            </a:xfrm>
          </p:grpSpPr>
          <p:sp>
            <p:nvSpPr>
              <p:cNvPr id="282" name="Cirkel 281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3" name="Ovaal 282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ep 157"/>
            <p:cNvGrpSpPr/>
            <p:nvPr/>
          </p:nvGrpSpPr>
          <p:grpSpPr>
            <a:xfrm>
              <a:off x="5508104" y="3068960"/>
              <a:ext cx="530951" cy="530951"/>
              <a:chOff x="2627784" y="476672"/>
              <a:chExt cx="720080" cy="720080"/>
            </a:xfrm>
          </p:grpSpPr>
          <p:sp>
            <p:nvSpPr>
              <p:cNvPr id="280" name="Cirkel 279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1" name="Ovaal 280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ep 157"/>
            <p:cNvGrpSpPr/>
            <p:nvPr/>
          </p:nvGrpSpPr>
          <p:grpSpPr>
            <a:xfrm rot="14968496">
              <a:off x="3396625" y="3099950"/>
              <a:ext cx="530951" cy="530951"/>
              <a:chOff x="2572603" y="520516"/>
              <a:chExt cx="720080" cy="720080"/>
            </a:xfrm>
          </p:grpSpPr>
          <p:sp>
            <p:nvSpPr>
              <p:cNvPr id="277" name="Ovaal 276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Cirkel 275"/>
              <p:cNvSpPr/>
              <p:nvPr/>
            </p:nvSpPr>
            <p:spPr>
              <a:xfrm rot="2700000">
                <a:off x="2572603" y="520516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74" name="Afgeronde rechthoek 273"/>
            <p:cNvSpPr/>
            <p:nvPr/>
          </p:nvSpPr>
          <p:spPr>
            <a:xfrm>
              <a:off x="6372200" y="3950986"/>
              <a:ext cx="648072" cy="288032"/>
            </a:xfrm>
            <a:prstGeom prst="roundRect">
              <a:avLst/>
            </a:prstGeom>
            <a:solidFill>
              <a:srgbClr val="9BBB59"/>
            </a:solidFill>
            <a:ln w="25400" cap="flat" cmpd="sng" algn="ctr">
              <a:solidFill>
                <a:srgbClr val="9BBB59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ep 157"/>
            <p:cNvGrpSpPr/>
            <p:nvPr/>
          </p:nvGrpSpPr>
          <p:grpSpPr>
            <a:xfrm rot="10800000">
              <a:off x="6732241" y="3834153"/>
              <a:ext cx="530951" cy="530951"/>
              <a:chOff x="2627784" y="476672"/>
              <a:chExt cx="720080" cy="720080"/>
            </a:xfrm>
          </p:grpSpPr>
          <p:sp>
            <p:nvSpPr>
              <p:cNvPr id="272" name="Cirkel 271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Ovaal 272"/>
              <p:cNvSpPr/>
              <p:nvPr/>
            </p:nvSpPr>
            <p:spPr>
              <a:xfrm>
                <a:off x="2996789" y="1027088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48" name="Tekstvak 47"/>
          <p:cNvSpPr txBox="1"/>
          <p:nvPr/>
        </p:nvSpPr>
        <p:spPr>
          <a:xfrm>
            <a:off x="2267744" y="3743454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0" name="Tekstvak 49"/>
          <p:cNvSpPr txBox="1"/>
          <p:nvPr/>
        </p:nvSpPr>
        <p:spPr>
          <a:xfrm>
            <a:off x="4283968" y="3861048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1" name="Ovaal 50"/>
          <p:cNvSpPr/>
          <p:nvPr/>
        </p:nvSpPr>
        <p:spPr>
          <a:xfrm>
            <a:off x="3491880" y="3284984"/>
            <a:ext cx="53095" cy="53095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2" name="Tekstvak 51"/>
          <p:cNvSpPr txBox="1"/>
          <p:nvPr/>
        </p:nvSpPr>
        <p:spPr>
          <a:xfrm>
            <a:off x="5724128" y="3212976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3" name="Tekstvak 52"/>
          <p:cNvSpPr txBox="1"/>
          <p:nvPr/>
        </p:nvSpPr>
        <p:spPr>
          <a:xfrm>
            <a:off x="3059832" y="2996952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54" name="Tekstvak 53"/>
          <p:cNvSpPr txBox="1"/>
          <p:nvPr/>
        </p:nvSpPr>
        <p:spPr>
          <a:xfrm>
            <a:off x="6300192" y="3933056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Complementsysteem en indringers</a:t>
            </a:r>
          </a:p>
        </p:txBody>
      </p:sp>
      <p:sp>
        <p:nvSpPr>
          <p:cNvPr id="138" name="Explosie 1 137"/>
          <p:cNvSpPr/>
          <p:nvPr/>
        </p:nvSpPr>
        <p:spPr>
          <a:xfrm>
            <a:off x="1314415" y="3140968"/>
            <a:ext cx="792088" cy="792088"/>
          </a:xfrm>
          <a:prstGeom prst="irregularSeal1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39" name="Rechte verbindingslijn 138"/>
          <p:cNvCxnSpPr/>
          <p:nvPr/>
        </p:nvCxnSpPr>
        <p:spPr>
          <a:xfrm>
            <a:off x="540098" y="1907867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0" name="Ovaal 139"/>
          <p:cNvSpPr/>
          <p:nvPr/>
        </p:nvSpPr>
        <p:spPr>
          <a:xfrm>
            <a:off x="612106" y="194372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Ovaal 140"/>
          <p:cNvSpPr/>
          <p:nvPr/>
        </p:nvSpPr>
        <p:spPr>
          <a:xfrm>
            <a:off x="2412306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4212506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al 142"/>
          <p:cNvSpPr/>
          <p:nvPr/>
        </p:nvSpPr>
        <p:spPr>
          <a:xfrm>
            <a:off x="6012706" y="192579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4" name="Rechte verbindingslijn 143"/>
          <p:cNvCxnSpPr/>
          <p:nvPr/>
        </p:nvCxnSpPr>
        <p:spPr>
          <a:xfrm>
            <a:off x="540098" y="5301208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5" name="Rechteraccolade 144"/>
          <p:cNvSpPr/>
          <p:nvPr/>
        </p:nvSpPr>
        <p:spPr>
          <a:xfrm>
            <a:off x="7956922" y="1916832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7" name="Ovaal 146"/>
          <p:cNvSpPr/>
          <p:nvPr/>
        </p:nvSpPr>
        <p:spPr>
          <a:xfrm>
            <a:off x="612106" y="468928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8" name="Ovaal 147"/>
          <p:cNvSpPr/>
          <p:nvPr/>
        </p:nvSpPr>
        <p:spPr>
          <a:xfrm>
            <a:off x="2412306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9" name="Ovaal 148"/>
          <p:cNvSpPr/>
          <p:nvPr/>
        </p:nvSpPr>
        <p:spPr>
          <a:xfrm>
            <a:off x="4212506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0" name="Ovaal 149"/>
          <p:cNvSpPr/>
          <p:nvPr/>
        </p:nvSpPr>
        <p:spPr>
          <a:xfrm>
            <a:off x="6012706" y="467135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115"/>
          <p:cNvGrpSpPr/>
          <p:nvPr/>
        </p:nvGrpSpPr>
        <p:grpSpPr>
          <a:xfrm>
            <a:off x="2339752" y="3752891"/>
            <a:ext cx="728052" cy="288032"/>
            <a:chOff x="736653" y="3068960"/>
            <a:chExt cx="728052" cy="288032"/>
          </a:xfrm>
        </p:grpSpPr>
        <p:sp>
          <p:nvSpPr>
            <p:cNvPr id="153" name="Afgeronde rechthoek 152"/>
            <p:cNvSpPr/>
            <p:nvPr/>
          </p:nvSpPr>
          <p:spPr>
            <a:xfrm>
              <a:off x="755576" y="3068960"/>
              <a:ext cx="648072" cy="288032"/>
            </a:xfrm>
            <a:prstGeom prst="roundRect">
              <a:avLst/>
            </a:prstGeom>
            <a:solidFill>
              <a:srgbClr val="4BACC6"/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Tekstvak 153"/>
            <p:cNvSpPr txBox="1"/>
            <p:nvPr/>
          </p:nvSpPr>
          <p:spPr>
            <a:xfrm>
              <a:off x="736653" y="3090301"/>
              <a:ext cx="728052" cy="2539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nl-NL" sz="1050" kern="0" dirty="0">
                  <a:solidFill>
                    <a:prstClr val="black"/>
                  </a:solidFill>
                </a:rPr>
                <a:t>Bacterie</a:t>
              </a:r>
              <a:endParaRPr kumimoji="0" lang="nl-NL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56" name="Afgeronde rechthoek 155"/>
          <p:cNvSpPr/>
          <p:nvPr/>
        </p:nvSpPr>
        <p:spPr>
          <a:xfrm>
            <a:off x="4410759" y="3878978"/>
            <a:ext cx="648072" cy="288032"/>
          </a:xfrm>
          <a:prstGeom prst="roundRect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" name="Groep 157"/>
          <p:cNvGrpSpPr/>
          <p:nvPr/>
        </p:nvGrpSpPr>
        <p:grpSpPr>
          <a:xfrm>
            <a:off x="522327" y="3284984"/>
            <a:ext cx="530951" cy="530951"/>
            <a:chOff x="2627784" y="476672"/>
            <a:chExt cx="720080" cy="720080"/>
          </a:xfrm>
        </p:grpSpPr>
        <p:sp>
          <p:nvSpPr>
            <p:cNvPr id="159" name="Cirkel 158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al 159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ep 157"/>
          <p:cNvGrpSpPr/>
          <p:nvPr/>
        </p:nvGrpSpPr>
        <p:grpSpPr>
          <a:xfrm>
            <a:off x="5490879" y="3068960"/>
            <a:ext cx="530951" cy="530951"/>
            <a:chOff x="2627784" y="476672"/>
            <a:chExt cx="720080" cy="720080"/>
          </a:xfrm>
        </p:grpSpPr>
        <p:sp>
          <p:nvSpPr>
            <p:cNvPr id="162" name="Cirkel 161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aal 162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ep 157"/>
          <p:cNvGrpSpPr/>
          <p:nvPr/>
        </p:nvGrpSpPr>
        <p:grpSpPr>
          <a:xfrm rot="14968496">
            <a:off x="3550883" y="3289204"/>
            <a:ext cx="530951" cy="530951"/>
            <a:chOff x="2627784" y="476672"/>
            <a:chExt cx="720080" cy="720080"/>
          </a:xfrm>
        </p:grpSpPr>
        <p:sp>
          <p:nvSpPr>
            <p:cNvPr id="165" name="Cirkel 164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aal 165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ep 157"/>
          <p:cNvGrpSpPr/>
          <p:nvPr/>
        </p:nvGrpSpPr>
        <p:grpSpPr>
          <a:xfrm rot="10800000">
            <a:off x="6787024" y="3834153"/>
            <a:ext cx="530951" cy="530951"/>
            <a:chOff x="2627784" y="476672"/>
            <a:chExt cx="720080" cy="720080"/>
          </a:xfrm>
        </p:grpSpPr>
        <p:sp>
          <p:nvSpPr>
            <p:cNvPr id="168" name="Cirkel 167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al 168"/>
            <p:cNvSpPr/>
            <p:nvPr/>
          </p:nvSpPr>
          <p:spPr>
            <a:xfrm>
              <a:off x="2996789" y="1027088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70" name="Explosie 1 169"/>
          <p:cNvSpPr/>
          <p:nvPr/>
        </p:nvSpPr>
        <p:spPr>
          <a:xfrm>
            <a:off x="2970599" y="2564904"/>
            <a:ext cx="792088" cy="792088"/>
          </a:xfrm>
          <a:prstGeom prst="irregularSeal1">
            <a:avLst/>
          </a:prstGeom>
          <a:solidFill>
            <a:srgbClr val="4BACC6"/>
          </a:solidFill>
          <a:ln w="25400" cap="flat" cmpd="sng" algn="ctr">
            <a:solidFill>
              <a:srgbClr val="4BACC6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3" name="Explosie 1 172"/>
          <p:cNvSpPr/>
          <p:nvPr/>
        </p:nvSpPr>
        <p:spPr>
          <a:xfrm>
            <a:off x="6066943" y="2636912"/>
            <a:ext cx="792088" cy="792088"/>
          </a:xfrm>
          <a:prstGeom prst="irregularSeal1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6" name="Explosie 1 175"/>
          <p:cNvSpPr/>
          <p:nvPr/>
        </p:nvSpPr>
        <p:spPr>
          <a:xfrm>
            <a:off x="5922927" y="3717032"/>
            <a:ext cx="792088" cy="792088"/>
          </a:xfrm>
          <a:prstGeom prst="irregularSeal1">
            <a:avLst/>
          </a:prstGeom>
          <a:solidFill>
            <a:srgbClr val="9BBB59"/>
          </a:solidFill>
          <a:ln w="25400" cap="flat" cmpd="sng" algn="ctr">
            <a:solidFill>
              <a:srgbClr val="9BBB59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4347458" y="3861048"/>
            <a:ext cx="8726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1100" kern="0" dirty="0">
                <a:solidFill>
                  <a:prstClr val="black"/>
                </a:solidFill>
              </a:rPr>
              <a:t>Bacterie</a:t>
            </a:r>
            <a:endParaRPr kumimoji="0" lang="nl-NL" sz="11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  <a:p>
            <a:pPr lvl="1">
              <a:buNone/>
            </a:pPr>
            <a:endParaRPr lang="nl-NL" dirty="0">
              <a:solidFill>
                <a:schemeClr val="tx2"/>
              </a:solidFill>
            </a:endParaRPr>
          </a:p>
          <a:p>
            <a:pPr>
              <a:buClrTx/>
            </a:pPr>
            <a:endParaRPr lang="nl-NL" dirty="0">
              <a:solidFill>
                <a:schemeClr val="tx2"/>
              </a:solidFill>
            </a:endParaRPr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Complementsysteem en eigen cellen</a:t>
            </a:r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grpSp>
        <p:nvGrpSpPr>
          <p:cNvPr id="2" name="Groep 180"/>
          <p:cNvGrpSpPr/>
          <p:nvPr/>
        </p:nvGrpSpPr>
        <p:grpSpPr>
          <a:xfrm>
            <a:off x="449773" y="1907867"/>
            <a:ext cx="7866643" cy="3393341"/>
            <a:chOff x="395536" y="1907867"/>
            <a:chExt cx="7866643" cy="3393341"/>
          </a:xfrm>
        </p:grpSpPr>
        <p:cxnSp>
          <p:nvCxnSpPr>
            <p:cNvPr id="182" name="Rechte verbindingslijn 181"/>
            <p:cNvCxnSpPr/>
            <p:nvPr/>
          </p:nvCxnSpPr>
          <p:spPr>
            <a:xfrm>
              <a:off x="485315" y="1907867"/>
              <a:ext cx="7272808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83" name="Ovaal 182"/>
            <p:cNvSpPr/>
            <p:nvPr/>
          </p:nvSpPr>
          <p:spPr>
            <a:xfrm>
              <a:off x="557323" y="1943727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Ovaal 183"/>
            <p:cNvSpPr/>
            <p:nvPr/>
          </p:nvSpPr>
          <p:spPr>
            <a:xfrm>
              <a:off x="2357523" y="1934762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Ovaal 184"/>
            <p:cNvSpPr/>
            <p:nvPr/>
          </p:nvSpPr>
          <p:spPr>
            <a:xfrm>
              <a:off x="4157723" y="1934762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Ovaal 185"/>
            <p:cNvSpPr/>
            <p:nvPr/>
          </p:nvSpPr>
          <p:spPr>
            <a:xfrm>
              <a:off x="5957923" y="1925797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cxnSp>
          <p:nvCxnSpPr>
            <p:cNvPr id="187" name="Rechte verbindingslijn 186"/>
            <p:cNvCxnSpPr/>
            <p:nvPr/>
          </p:nvCxnSpPr>
          <p:spPr>
            <a:xfrm>
              <a:off x="485315" y="5301208"/>
              <a:ext cx="7272808" cy="0"/>
            </a:xfrm>
            <a:prstGeom prst="line">
              <a:avLst/>
            </a:prstGeom>
            <a:noFill/>
            <a:ln w="57150" cap="flat" cmpd="sng" algn="ctr">
              <a:solidFill>
                <a:srgbClr val="C00000"/>
              </a:solidFill>
              <a:prstDash val="solid"/>
            </a:ln>
            <a:effectLst/>
          </p:spPr>
        </p:cxnSp>
        <p:sp>
          <p:nvSpPr>
            <p:cNvPr id="188" name="Rechteraccolade 187"/>
            <p:cNvSpPr/>
            <p:nvPr/>
          </p:nvSpPr>
          <p:spPr>
            <a:xfrm>
              <a:off x="7902139" y="1916832"/>
              <a:ext cx="360040" cy="3384376"/>
            </a:xfrm>
            <a:prstGeom prst="rightBrace">
              <a:avLst>
                <a:gd name="adj1" fmla="val 99630"/>
                <a:gd name="adj2" fmla="val 50530"/>
              </a:avLst>
            </a:prstGeom>
            <a:noFill/>
            <a:ln w="38100" cap="flat" cmpd="sng" algn="ctr">
              <a:solidFill>
                <a:srgbClr val="C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Ovaal 188"/>
            <p:cNvSpPr/>
            <p:nvPr/>
          </p:nvSpPr>
          <p:spPr>
            <a:xfrm>
              <a:off x="557323" y="4689284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Ovaal 189"/>
            <p:cNvSpPr/>
            <p:nvPr/>
          </p:nvSpPr>
          <p:spPr>
            <a:xfrm>
              <a:off x="2357523" y="4680319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Ovaal 190"/>
            <p:cNvSpPr/>
            <p:nvPr/>
          </p:nvSpPr>
          <p:spPr>
            <a:xfrm>
              <a:off x="4157723" y="4680319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Ovaal 191"/>
            <p:cNvSpPr/>
            <p:nvPr/>
          </p:nvSpPr>
          <p:spPr>
            <a:xfrm>
              <a:off x="5957923" y="4671354"/>
              <a:ext cx="1728192" cy="576064"/>
            </a:xfrm>
            <a:prstGeom prst="ellipse">
              <a:avLst/>
            </a:prstGeom>
            <a:solidFill>
              <a:srgbClr val="C0504D">
                <a:lumMod val="60000"/>
                <a:lumOff val="4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" name="Groep 157"/>
            <p:cNvGrpSpPr/>
            <p:nvPr/>
          </p:nvGrpSpPr>
          <p:grpSpPr>
            <a:xfrm rot="6930300">
              <a:off x="3347864" y="4293180"/>
              <a:ext cx="864096" cy="864096"/>
              <a:chOff x="2627784" y="476672"/>
              <a:chExt cx="720080" cy="720080"/>
            </a:xfrm>
          </p:grpSpPr>
          <p:sp>
            <p:nvSpPr>
              <p:cNvPr id="275" name="Cirkel 274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6" name="Ovaal 275"/>
              <p:cNvSpPr/>
              <p:nvPr/>
            </p:nvSpPr>
            <p:spPr>
              <a:xfrm>
                <a:off x="3049442" y="1033382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5" name="Groep 157"/>
            <p:cNvGrpSpPr/>
            <p:nvPr/>
          </p:nvGrpSpPr>
          <p:grpSpPr>
            <a:xfrm>
              <a:off x="395536" y="4509120"/>
              <a:ext cx="720080" cy="720080"/>
              <a:chOff x="2627784" y="476672"/>
              <a:chExt cx="720080" cy="720080"/>
            </a:xfrm>
          </p:grpSpPr>
          <p:sp>
            <p:nvSpPr>
              <p:cNvPr id="273" name="Cirkel 272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Ovaal 51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6" name="Groep 157"/>
            <p:cNvGrpSpPr/>
            <p:nvPr/>
          </p:nvGrpSpPr>
          <p:grpSpPr>
            <a:xfrm rot="18507705">
              <a:off x="4242930" y="2019811"/>
              <a:ext cx="864096" cy="864096"/>
              <a:chOff x="2627788" y="476672"/>
              <a:chExt cx="720081" cy="720081"/>
            </a:xfrm>
          </p:grpSpPr>
          <p:sp>
            <p:nvSpPr>
              <p:cNvPr id="271" name="Cirkel 53"/>
              <p:cNvSpPr/>
              <p:nvPr/>
            </p:nvSpPr>
            <p:spPr>
              <a:xfrm rot="2700000">
                <a:off x="2627788" y="476672"/>
                <a:ext cx="720081" cy="720081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Ovaal 271"/>
              <p:cNvSpPr/>
              <p:nvPr/>
            </p:nvSpPr>
            <p:spPr>
              <a:xfrm>
                <a:off x="2996793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7" name="Groep 38"/>
            <p:cNvGrpSpPr/>
            <p:nvPr/>
          </p:nvGrpSpPr>
          <p:grpSpPr>
            <a:xfrm>
              <a:off x="1403648" y="2996952"/>
              <a:ext cx="304044" cy="472957"/>
              <a:chOff x="539552" y="2564904"/>
              <a:chExt cx="648072" cy="1008112"/>
            </a:xfrm>
          </p:grpSpPr>
          <p:sp>
            <p:nvSpPr>
              <p:cNvPr id="269" name="Ovaal 268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0" name="Ovaal 269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97" name="Wolk 196"/>
            <p:cNvSpPr/>
            <p:nvPr/>
          </p:nvSpPr>
          <p:spPr>
            <a:xfrm>
              <a:off x="1043609" y="2835165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7-punts ster 197"/>
            <p:cNvSpPr/>
            <p:nvPr/>
          </p:nvSpPr>
          <p:spPr>
            <a:xfrm>
              <a:off x="755576" y="3284984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8" name="Groep 38"/>
            <p:cNvGrpSpPr/>
            <p:nvPr/>
          </p:nvGrpSpPr>
          <p:grpSpPr>
            <a:xfrm>
              <a:off x="2555776" y="3573016"/>
              <a:ext cx="304044" cy="472957"/>
              <a:chOff x="539552" y="2564904"/>
              <a:chExt cx="648072" cy="1008112"/>
            </a:xfrm>
          </p:grpSpPr>
          <p:sp>
            <p:nvSpPr>
              <p:cNvPr id="267" name="Ovaal 266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8" name="Ovaal 267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0" name="7-punts ster 199"/>
            <p:cNvSpPr/>
            <p:nvPr/>
          </p:nvSpPr>
          <p:spPr>
            <a:xfrm>
              <a:off x="1907704" y="3861048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roep 38"/>
            <p:cNvGrpSpPr/>
            <p:nvPr/>
          </p:nvGrpSpPr>
          <p:grpSpPr>
            <a:xfrm>
              <a:off x="5940152" y="2708920"/>
              <a:ext cx="304044" cy="472957"/>
              <a:chOff x="539552" y="2564904"/>
              <a:chExt cx="648072" cy="1008112"/>
            </a:xfrm>
          </p:grpSpPr>
          <p:sp>
            <p:nvSpPr>
              <p:cNvPr id="265" name="Ovaal 264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6" name="Ovaal 265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ep 38"/>
            <p:cNvGrpSpPr/>
            <p:nvPr/>
          </p:nvGrpSpPr>
          <p:grpSpPr>
            <a:xfrm>
              <a:off x="4644008" y="3933056"/>
              <a:ext cx="304044" cy="472957"/>
              <a:chOff x="539552" y="2564904"/>
              <a:chExt cx="648072" cy="1008112"/>
            </a:xfrm>
          </p:grpSpPr>
          <p:sp>
            <p:nvSpPr>
              <p:cNvPr id="263" name="Ovaal 262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4" name="Ovaal 263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1" name="Groep 38"/>
            <p:cNvGrpSpPr/>
            <p:nvPr/>
          </p:nvGrpSpPr>
          <p:grpSpPr>
            <a:xfrm>
              <a:off x="3131840" y="2924944"/>
              <a:ext cx="304044" cy="472957"/>
              <a:chOff x="539552" y="2564904"/>
              <a:chExt cx="648072" cy="1008112"/>
            </a:xfrm>
          </p:grpSpPr>
          <p:sp>
            <p:nvSpPr>
              <p:cNvPr id="261" name="Ovaal 260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2" name="Ovaal 261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ep 38"/>
            <p:cNvGrpSpPr/>
            <p:nvPr/>
          </p:nvGrpSpPr>
          <p:grpSpPr>
            <a:xfrm>
              <a:off x="5364088" y="3573016"/>
              <a:ext cx="304044" cy="472957"/>
              <a:chOff x="539552" y="2564904"/>
              <a:chExt cx="648072" cy="1008112"/>
            </a:xfrm>
          </p:grpSpPr>
          <p:sp>
            <p:nvSpPr>
              <p:cNvPr id="259" name="Ovaal 258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Ovaal 259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ep 38"/>
            <p:cNvGrpSpPr/>
            <p:nvPr/>
          </p:nvGrpSpPr>
          <p:grpSpPr>
            <a:xfrm>
              <a:off x="3851920" y="2708920"/>
              <a:ext cx="304044" cy="472957"/>
              <a:chOff x="539552" y="2564904"/>
              <a:chExt cx="648072" cy="1008112"/>
            </a:xfrm>
          </p:grpSpPr>
          <p:sp>
            <p:nvSpPr>
              <p:cNvPr id="257" name="Ovaal 256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Ovaal 257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06" name="7-punts ster 205"/>
            <p:cNvSpPr/>
            <p:nvPr/>
          </p:nvSpPr>
          <p:spPr>
            <a:xfrm>
              <a:off x="2339752" y="2636912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7-punts ster 206"/>
            <p:cNvSpPr/>
            <p:nvPr/>
          </p:nvSpPr>
          <p:spPr>
            <a:xfrm>
              <a:off x="3419872" y="3429000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7-punts ster 207"/>
            <p:cNvSpPr/>
            <p:nvPr/>
          </p:nvSpPr>
          <p:spPr>
            <a:xfrm>
              <a:off x="2987824" y="4005064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7-punts ster 208"/>
            <p:cNvSpPr/>
            <p:nvPr/>
          </p:nvSpPr>
          <p:spPr>
            <a:xfrm>
              <a:off x="4572000" y="3068960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0" name="7-punts ster 209"/>
            <p:cNvSpPr/>
            <p:nvPr/>
          </p:nvSpPr>
          <p:spPr>
            <a:xfrm>
              <a:off x="6156176" y="3861048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1" name="7-punts ster 210"/>
            <p:cNvSpPr/>
            <p:nvPr/>
          </p:nvSpPr>
          <p:spPr>
            <a:xfrm>
              <a:off x="6588224" y="2636912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2" name="7-punts ster 211"/>
            <p:cNvSpPr/>
            <p:nvPr/>
          </p:nvSpPr>
          <p:spPr>
            <a:xfrm>
              <a:off x="7164288" y="4005064"/>
              <a:ext cx="360040" cy="324036"/>
            </a:xfrm>
            <a:prstGeom prst="star7">
              <a:avLst/>
            </a:prstGeom>
            <a:solidFill>
              <a:srgbClr val="8064A2"/>
            </a:solidFill>
            <a:ln w="25400" cap="flat" cmpd="sng" algn="ctr">
              <a:solidFill>
                <a:srgbClr val="8064A2">
                  <a:lumMod val="75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5" name="Groep 38"/>
            <p:cNvGrpSpPr/>
            <p:nvPr/>
          </p:nvGrpSpPr>
          <p:grpSpPr>
            <a:xfrm>
              <a:off x="6660232" y="3501008"/>
              <a:ext cx="304044" cy="472957"/>
              <a:chOff x="539552" y="2564904"/>
              <a:chExt cx="648072" cy="1008112"/>
            </a:xfrm>
          </p:grpSpPr>
          <p:sp>
            <p:nvSpPr>
              <p:cNvPr id="255" name="Ovaal 254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Ovaal 255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ep 38"/>
            <p:cNvGrpSpPr/>
            <p:nvPr/>
          </p:nvGrpSpPr>
          <p:grpSpPr>
            <a:xfrm>
              <a:off x="7308304" y="2708920"/>
              <a:ext cx="304044" cy="472957"/>
              <a:chOff x="539552" y="2564904"/>
              <a:chExt cx="648072" cy="1008112"/>
            </a:xfrm>
          </p:grpSpPr>
          <p:sp>
            <p:nvSpPr>
              <p:cNvPr id="253" name="Ovaal 252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4" name="Ovaal 253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15" name="Wolk 214"/>
            <p:cNvSpPr/>
            <p:nvPr/>
          </p:nvSpPr>
          <p:spPr>
            <a:xfrm>
              <a:off x="1187624" y="3933056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Wolk 215"/>
            <p:cNvSpPr/>
            <p:nvPr/>
          </p:nvSpPr>
          <p:spPr>
            <a:xfrm>
              <a:off x="7020272" y="3140968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Wolk 216"/>
            <p:cNvSpPr/>
            <p:nvPr/>
          </p:nvSpPr>
          <p:spPr>
            <a:xfrm>
              <a:off x="6804248" y="4293096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Wolk 217"/>
            <p:cNvSpPr/>
            <p:nvPr/>
          </p:nvSpPr>
          <p:spPr>
            <a:xfrm>
              <a:off x="5580112" y="2780928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Wolk 218"/>
            <p:cNvSpPr/>
            <p:nvPr/>
          </p:nvSpPr>
          <p:spPr>
            <a:xfrm>
              <a:off x="2267744" y="3501008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Wolk 219"/>
            <p:cNvSpPr/>
            <p:nvPr/>
          </p:nvSpPr>
          <p:spPr>
            <a:xfrm>
              <a:off x="5508104" y="4293096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Wolk 220"/>
            <p:cNvSpPr/>
            <p:nvPr/>
          </p:nvSpPr>
          <p:spPr>
            <a:xfrm>
              <a:off x="4788024" y="3645024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Wolk 221"/>
            <p:cNvSpPr/>
            <p:nvPr/>
          </p:nvSpPr>
          <p:spPr>
            <a:xfrm>
              <a:off x="3851920" y="3933056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Wolk 222"/>
            <p:cNvSpPr/>
            <p:nvPr/>
          </p:nvSpPr>
          <p:spPr>
            <a:xfrm>
              <a:off x="2051720" y="2708920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Wolk 223"/>
            <p:cNvSpPr/>
            <p:nvPr/>
          </p:nvSpPr>
          <p:spPr>
            <a:xfrm>
              <a:off x="3203848" y="3573016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Wolk 224"/>
            <p:cNvSpPr/>
            <p:nvPr/>
          </p:nvSpPr>
          <p:spPr>
            <a:xfrm>
              <a:off x="2915816" y="3068960"/>
              <a:ext cx="144015" cy="144015"/>
            </a:xfrm>
            <a:prstGeom prst="cloud">
              <a:avLst/>
            </a:prstGeom>
            <a:solidFill>
              <a:srgbClr val="1F497D">
                <a:lumMod val="20000"/>
                <a:lumOff val="8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7" name="Groep 157"/>
            <p:cNvGrpSpPr/>
            <p:nvPr/>
          </p:nvGrpSpPr>
          <p:grpSpPr>
            <a:xfrm>
              <a:off x="539552" y="2708920"/>
              <a:ext cx="279648" cy="279648"/>
              <a:chOff x="2627784" y="476672"/>
              <a:chExt cx="720080" cy="720080"/>
            </a:xfrm>
          </p:grpSpPr>
          <p:sp>
            <p:nvSpPr>
              <p:cNvPr id="251" name="Cirkel 250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Ovaal 251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ep 157"/>
            <p:cNvGrpSpPr/>
            <p:nvPr/>
          </p:nvGrpSpPr>
          <p:grpSpPr>
            <a:xfrm>
              <a:off x="1691680" y="4221088"/>
              <a:ext cx="279648" cy="279648"/>
              <a:chOff x="2627784" y="476672"/>
              <a:chExt cx="720080" cy="720080"/>
            </a:xfrm>
          </p:grpSpPr>
          <p:sp>
            <p:nvSpPr>
              <p:cNvPr id="249" name="Cirkel 248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Ovaal 249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ep 157"/>
            <p:cNvGrpSpPr/>
            <p:nvPr/>
          </p:nvGrpSpPr>
          <p:grpSpPr>
            <a:xfrm>
              <a:off x="5508104" y="3140968"/>
              <a:ext cx="279648" cy="279648"/>
              <a:chOff x="2627784" y="476672"/>
              <a:chExt cx="720080" cy="720080"/>
            </a:xfrm>
          </p:grpSpPr>
          <p:sp>
            <p:nvSpPr>
              <p:cNvPr id="247" name="Cirkel 246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8" name="Ovaal 247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ep 157"/>
            <p:cNvGrpSpPr/>
            <p:nvPr/>
          </p:nvGrpSpPr>
          <p:grpSpPr>
            <a:xfrm>
              <a:off x="7452320" y="4365104"/>
              <a:ext cx="279648" cy="279648"/>
              <a:chOff x="2627784" y="476672"/>
              <a:chExt cx="720080" cy="720080"/>
            </a:xfrm>
          </p:grpSpPr>
          <p:sp>
            <p:nvSpPr>
              <p:cNvPr id="245" name="Cirkel 244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6" name="Ovaal 245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1" name="Groep 157"/>
            <p:cNvGrpSpPr/>
            <p:nvPr/>
          </p:nvGrpSpPr>
          <p:grpSpPr>
            <a:xfrm>
              <a:off x="5076056" y="4293096"/>
              <a:ext cx="279648" cy="279648"/>
              <a:chOff x="2627784" y="476672"/>
              <a:chExt cx="720080" cy="720080"/>
            </a:xfrm>
          </p:grpSpPr>
          <p:sp>
            <p:nvSpPr>
              <p:cNvPr id="243" name="Cirkel 242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4" name="Ovaal 243"/>
              <p:cNvSpPr/>
              <p:nvPr/>
            </p:nvSpPr>
            <p:spPr>
              <a:xfrm>
                <a:off x="2996789" y="566610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ep 38"/>
            <p:cNvGrpSpPr/>
            <p:nvPr/>
          </p:nvGrpSpPr>
          <p:grpSpPr>
            <a:xfrm>
              <a:off x="5940152" y="4221088"/>
              <a:ext cx="304044" cy="472957"/>
              <a:chOff x="539552" y="2564904"/>
              <a:chExt cx="648072" cy="1008112"/>
            </a:xfrm>
          </p:grpSpPr>
          <p:sp>
            <p:nvSpPr>
              <p:cNvPr id="241" name="Ovaal 240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2" name="Ovaal 241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3" name="Groep 38"/>
            <p:cNvGrpSpPr/>
            <p:nvPr/>
          </p:nvGrpSpPr>
          <p:grpSpPr>
            <a:xfrm>
              <a:off x="1691680" y="2564904"/>
              <a:ext cx="304044" cy="472957"/>
              <a:chOff x="539552" y="2564904"/>
              <a:chExt cx="648072" cy="1008112"/>
            </a:xfrm>
          </p:grpSpPr>
          <p:sp>
            <p:nvSpPr>
              <p:cNvPr id="239" name="Ovaal 238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40" name="Ovaal 239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ep 38"/>
            <p:cNvGrpSpPr/>
            <p:nvPr/>
          </p:nvGrpSpPr>
          <p:grpSpPr>
            <a:xfrm>
              <a:off x="827584" y="3861048"/>
              <a:ext cx="304044" cy="472957"/>
              <a:chOff x="539552" y="2564904"/>
              <a:chExt cx="648072" cy="1008112"/>
            </a:xfrm>
          </p:grpSpPr>
          <p:sp>
            <p:nvSpPr>
              <p:cNvPr id="237" name="Ovaal 236"/>
              <p:cNvSpPr/>
              <p:nvPr/>
            </p:nvSpPr>
            <p:spPr>
              <a:xfrm>
                <a:off x="539552" y="2564904"/>
                <a:ext cx="648072" cy="1008112"/>
              </a:xfrm>
              <a:prstGeom prst="ellipse">
                <a:avLst/>
              </a:prstGeom>
              <a:solidFill>
                <a:srgbClr val="FF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8" name="Ovaal 237"/>
              <p:cNvSpPr/>
              <p:nvPr/>
            </p:nvSpPr>
            <p:spPr>
              <a:xfrm>
                <a:off x="719716" y="2762998"/>
                <a:ext cx="432048" cy="648072"/>
              </a:xfrm>
              <a:prstGeom prst="ellipse">
                <a:avLst/>
              </a:pr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>
                <a:softEdge rad="31750"/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25" name="Groep 157"/>
            <p:cNvGrpSpPr/>
            <p:nvPr/>
          </p:nvGrpSpPr>
          <p:grpSpPr>
            <a:xfrm rot="10800000">
              <a:off x="7308304" y="1988840"/>
              <a:ext cx="576064" cy="576064"/>
              <a:chOff x="2627784" y="476672"/>
              <a:chExt cx="720080" cy="720080"/>
            </a:xfrm>
          </p:grpSpPr>
          <p:sp>
            <p:nvSpPr>
              <p:cNvPr id="235" name="Cirkel 234"/>
              <p:cNvSpPr/>
              <p:nvPr/>
            </p:nvSpPr>
            <p:spPr>
              <a:xfrm rot="2700000">
                <a:off x="2627784" y="476672"/>
                <a:ext cx="720080" cy="720080"/>
              </a:xfrm>
              <a:prstGeom prst="pie">
                <a:avLst>
                  <a:gd name="adj1" fmla="val 20649172"/>
                  <a:gd name="adj2" fmla="val 17524120"/>
                </a:avLst>
              </a:prstGeom>
              <a:solidFill>
                <a:srgbClr val="FFFF00"/>
              </a:solidFill>
              <a:ln w="3175" cap="flat" cmpd="sng" algn="ctr">
                <a:solidFill>
                  <a:schemeClr val="tx1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6" name="Ovaal 235"/>
              <p:cNvSpPr/>
              <p:nvPr/>
            </p:nvSpPr>
            <p:spPr>
              <a:xfrm>
                <a:off x="3086727" y="1007623"/>
                <a:ext cx="72008" cy="72008"/>
              </a:xfrm>
              <a:prstGeom prst="ellipse">
                <a:avLst/>
              </a:prstGeom>
              <a:solidFill>
                <a:sysClr val="windowText" lastClr="000000"/>
              </a:solidFill>
              <a:ln w="25400" cap="flat" cmpd="sng" algn="ctr">
                <a:solidFill>
                  <a:sysClr val="windowText" lastClr="0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226464" cy="533400"/>
          </a:xfrm>
        </p:spPr>
        <p:txBody>
          <a:bodyPr/>
          <a:lstStyle/>
          <a:p>
            <a:r>
              <a:rPr lang="nl-NL" dirty="0"/>
              <a:t>Regulatie van het complementsysteem</a:t>
            </a:r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79899"/>
            <a:ext cx="8100000" cy="4125365"/>
          </a:xfrm>
        </p:spPr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cxnSp>
        <p:nvCxnSpPr>
          <p:cNvPr id="135" name="Rechte verbindingslijn 134"/>
          <p:cNvCxnSpPr/>
          <p:nvPr/>
        </p:nvCxnSpPr>
        <p:spPr>
          <a:xfrm>
            <a:off x="485315" y="1907867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36" name="Ovaal 135"/>
          <p:cNvSpPr/>
          <p:nvPr/>
        </p:nvSpPr>
        <p:spPr>
          <a:xfrm>
            <a:off x="557323" y="194372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vaal 136"/>
          <p:cNvSpPr/>
          <p:nvPr/>
        </p:nvSpPr>
        <p:spPr>
          <a:xfrm>
            <a:off x="2357523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vaal 137"/>
          <p:cNvSpPr/>
          <p:nvPr/>
        </p:nvSpPr>
        <p:spPr>
          <a:xfrm>
            <a:off x="4157723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vaal 138"/>
          <p:cNvSpPr/>
          <p:nvPr/>
        </p:nvSpPr>
        <p:spPr>
          <a:xfrm>
            <a:off x="5957923" y="192579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0" name="Rechte verbindingslijn 139"/>
          <p:cNvCxnSpPr/>
          <p:nvPr/>
        </p:nvCxnSpPr>
        <p:spPr>
          <a:xfrm>
            <a:off x="485315" y="5301208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1" name="Rechteraccolade 140"/>
          <p:cNvSpPr/>
          <p:nvPr/>
        </p:nvSpPr>
        <p:spPr>
          <a:xfrm>
            <a:off x="7902139" y="1916832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557323" y="468928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al 142"/>
          <p:cNvSpPr/>
          <p:nvPr/>
        </p:nvSpPr>
        <p:spPr>
          <a:xfrm>
            <a:off x="2357523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vaal 143"/>
          <p:cNvSpPr/>
          <p:nvPr/>
        </p:nvSpPr>
        <p:spPr>
          <a:xfrm>
            <a:off x="4157723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al 144"/>
          <p:cNvSpPr/>
          <p:nvPr/>
        </p:nvSpPr>
        <p:spPr>
          <a:xfrm>
            <a:off x="5957923" y="467135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157"/>
          <p:cNvGrpSpPr/>
          <p:nvPr/>
        </p:nvGrpSpPr>
        <p:grpSpPr>
          <a:xfrm>
            <a:off x="539552" y="3501008"/>
            <a:ext cx="576064" cy="576064"/>
            <a:chOff x="2627784" y="476672"/>
            <a:chExt cx="720080" cy="720080"/>
          </a:xfrm>
        </p:grpSpPr>
        <p:sp>
          <p:nvSpPr>
            <p:cNvPr id="182" name="Cirkel 181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al 182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ep 157"/>
          <p:cNvGrpSpPr/>
          <p:nvPr/>
        </p:nvGrpSpPr>
        <p:grpSpPr>
          <a:xfrm>
            <a:off x="1835696" y="2924944"/>
            <a:ext cx="279648" cy="279648"/>
            <a:chOff x="2627784" y="476672"/>
            <a:chExt cx="720080" cy="720080"/>
          </a:xfrm>
        </p:grpSpPr>
        <p:sp>
          <p:nvSpPr>
            <p:cNvPr id="180" name="Cirkel 179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aal 180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ep 157"/>
          <p:cNvGrpSpPr/>
          <p:nvPr/>
        </p:nvGrpSpPr>
        <p:grpSpPr>
          <a:xfrm>
            <a:off x="5508104" y="3140968"/>
            <a:ext cx="279648" cy="279648"/>
            <a:chOff x="2627784" y="476672"/>
            <a:chExt cx="720080" cy="720080"/>
          </a:xfrm>
        </p:grpSpPr>
        <p:sp>
          <p:nvSpPr>
            <p:cNvPr id="177" name="Cirkel 176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al 178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ep 157"/>
          <p:cNvGrpSpPr/>
          <p:nvPr/>
        </p:nvGrpSpPr>
        <p:grpSpPr>
          <a:xfrm>
            <a:off x="7452320" y="4365104"/>
            <a:ext cx="279648" cy="279648"/>
            <a:chOff x="2627784" y="476672"/>
            <a:chExt cx="720080" cy="720080"/>
          </a:xfrm>
        </p:grpSpPr>
        <p:sp>
          <p:nvSpPr>
            <p:cNvPr id="175" name="Cirkel 174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vaal 175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ep 148"/>
          <p:cNvGrpSpPr/>
          <p:nvPr/>
        </p:nvGrpSpPr>
        <p:grpSpPr>
          <a:xfrm>
            <a:off x="2051720" y="2636912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153" name="Ovaal 152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vaal 153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vaal 154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aal 155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aal 156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aal 157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aal 158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al 159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vaal 160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vaal 161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aal 162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vaal 163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vaal 164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aal 165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al 166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al 167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al 168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aal 169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aal 170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vaal 171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Cirkel 183"/>
          <p:cNvSpPr/>
          <p:nvPr/>
        </p:nvSpPr>
        <p:spPr>
          <a:xfrm rot="9630300">
            <a:off x="3323264" y="4317696"/>
            <a:ext cx="864096" cy="864096"/>
          </a:xfrm>
          <a:prstGeom prst="pie">
            <a:avLst>
              <a:gd name="adj1" fmla="val 20649172"/>
              <a:gd name="adj2" fmla="val 17524120"/>
            </a:avLst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vaal 214"/>
          <p:cNvSpPr/>
          <p:nvPr/>
        </p:nvSpPr>
        <p:spPr>
          <a:xfrm rot="6930300">
            <a:off x="3439303" y="4716729"/>
            <a:ext cx="86410" cy="8641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ep 227"/>
          <p:cNvGrpSpPr/>
          <p:nvPr/>
        </p:nvGrpSpPr>
        <p:grpSpPr>
          <a:xfrm>
            <a:off x="5652120" y="4509120"/>
            <a:ext cx="720080" cy="720080"/>
            <a:chOff x="449773" y="4509120"/>
            <a:chExt cx="720080" cy="720080"/>
          </a:xfrm>
        </p:grpSpPr>
        <p:sp>
          <p:nvSpPr>
            <p:cNvPr id="226" name="Cirkel 225"/>
            <p:cNvSpPr/>
            <p:nvPr/>
          </p:nvSpPr>
          <p:spPr>
            <a:xfrm rot="2700000">
              <a:off x="449773" y="4509120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al 51"/>
            <p:cNvSpPr/>
            <p:nvPr/>
          </p:nvSpPr>
          <p:spPr>
            <a:xfrm>
              <a:off x="818778" y="4599058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ep 219"/>
          <p:cNvGrpSpPr/>
          <p:nvPr/>
        </p:nvGrpSpPr>
        <p:grpSpPr>
          <a:xfrm flipH="1">
            <a:off x="6444208" y="4221088"/>
            <a:ext cx="79209" cy="792088"/>
            <a:chOff x="4355976" y="2708920"/>
            <a:chExt cx="144016" cy="1440160"/>
          </a:xfrm>
        </p:grpSpPr>
        <p:sp>
          <p:nvSpPr>
            <p:cNvPr id="216" name="Rechthoek 215"/>
            <p:cNvSpPr/>
            <p:nvPr/>
          </p:nvSpPr>
          <p:spPr>
            <a:xfrm>
              <a:off x="4355976" y="306896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7" name="Rechthoek 216"/>
            <p:cNvSpPr/>
            <p:nvPr/>
          </p:nvSpPr>
          <p:spPr>
            <a:xfrm>
              <a:off x="4355976" y="342900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8" name="Rechthoek 217"/>
            <p:cNvSpPr/>
            <p:nvPr/>
          </p:nvSpPr>
          <p:spPr>
            <a:xfrm>
              <a:off x="4355976" y="270892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9" name="Rechthoek 218"/>
            <p:cNvSpPr/>
            <p:nvPr/>
          </p:nvSpPr>
          <p:spPr>
            <a:xfrm>
              <a:off x="4355976" y="378904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148"/>
          <p:cNvGrpSpPr/>
          <p:nvPr/>
        </p:nvGrpSpPr>
        <p:grpSpPr>
          <a:xfrm>
            <a:off x="5292080" y="3573016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252" name="Ovaal 251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al 252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al 253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al 254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al 255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al 256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al 257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vaal 258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al 259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vaal 260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Ovaal 261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Ovaal 262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vaal 263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Ovaal 264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Ovaal 265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Ovaal 266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Ovaal 267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Ovaal 268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Ovaal 269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Ovaal 270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ep 148"/>
          <p:cNvGrpSpPr/>
          <p:nvPr/>
        </p:nvGrpSpPr>
        <p:grpSpPr>
          <a:xfrm>
            <a:off x="6212185" y="2708920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275" name="Ovaal 274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Ovaal 275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Ovaal 276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Ovaal 289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Ovaal 290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Ovaal 291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Ovaal 292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Ovaal 293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Ovaal 326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Ovaal 327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Ovaal 328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Ovaal 329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Ovaal 330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Ovaal 331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Ovaal 332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Ovaal 333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Ovaal 334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Ovaal 335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Ovaal 336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ep 337"/>
          <p:cNvGrpSpPr/>
          <p:nvPr/>
        </p:nvGrpSpPr>
        <p:grpSpPr>
          <a:xfrm>
            <a:off x="1115616" y="4149080"/>
            <a:ext cx="746975" cy="792088"/>
            <a:chOff x="4788024" y="4149080"/>
            <a:chExt cx="746975" cy="792088"/>
          </a:xfrm>
        </p:grpSpPr>
        <p:grpSp>
          <p:nvGrpSpPr>
            <p:cNvPr id="14" name="Groep 219"/>
            <p:cNvGrpSpPr/>
            <p:nvPr/>
          </p:nvGrpSpPr>
          <p:grpSpPr>
            <a:xfrm flipH="1">
              <a:off x="4788024" y="4149080"/>
              <a:ext cx="79209" cy="792088"/>
              <a:chOff x="4355976" y="2708920"/>
              <a:chExt cx="144016" cy="1440160"/>
            </a:xfrm>
          </p:grpSpPr>
          <p:sp>
            <p:nvSpPr>
              <p:cNvPr id="341" name="Rechthoek 340"/>
              <p:cNvSpPr/>
              <p:nvPr/>
            </p:nvSpPr>
            <p:spPr>
              <a:xfrm>
                <a:off x="4355976" y="306896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2" name="Rechthoek 341"/>
              <p:cNvSpPr/>
              <p:nvPr/>
            </p:nvSpPr>
            <p:spPr>
              <a:xfrm>
                <a:off x="4355976" y="342900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3" name="Rechthoek 342"/>
              <p:cNvSpPr/>
              <p:nvPr/>
            </p:nvSpPr>
            <p:spPr>
              <a:xfrm>
                <a:off x="4355976" y="270892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4" name="Rechthoek 343"/>
              <p:cNvSpPr/>
              <p:nvPr/>
            </p:nvSpPr>
            <p:spPr>
              <a:xfrm>
                <a:off x="4355976" y="378904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40" name="Tekstvak 339"/>
            <p:cNvSpPr txBox="1"/>
            <p:nvPr/>
          </p:nvSpPr>
          <p:spPr>
            <a:xfrm>
              <a:off x="4814919" y="427545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CD46</a:t>
              </a:r>
            </a:p>
          </p:txBody>
        </p:sp>
      </p:grpSp>
      <p:grpSp>
        <p:nvGrpSpPr>
          <p:cNvPr id="15" name="Groep 148"/>
          <p:cNvGrpSpPr/>
          <p:nvPr/>
        </p:nvGrpSpPr>
        <p:grpSpPr>
          <a:xfrm>
            <a:off x="6716241" y="3933056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362" name="Ovaal 361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Ovaal 362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Ovaal 363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Ovaal 364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Ovaal 365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Ovaal 366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Ovaal 367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Ovaal 368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Ovaal 369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Ovaal 370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Ovaal 371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Ovaal 372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Ovaal 373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Ovaal 374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Ovaal 375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Ovaal 376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Ovaal 377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Ovaal 378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Ovaal 379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Ovaal 380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3" name="Gelijkbenige driehoek 382"/>
          <p:cNvSpPr/>
          <p:nvPr/>
        </p:nvSpPr>
        <p:spPr>
          <a:xfrm>
            <a:off x="4572000" y="3789040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4" name="Gelijkbenige driehoek 383"/>
          <p:cNvSpPr/>
          <p:nvPr/>
        </p:nvSpPr>
        <p:spPr>
          <a:xfrm>
            <a:off x="467544" y="2924944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5" name="Gelijkbenige driehoek 384"/>
          <p:cNvSpPr/>
          <p:nvPr/>
        </p:nvSpPr>
        <p:spPr>
          <a:xfrm>
            <a:off x="7020272" y="3140968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48"/>
          <p:cNvGrpSpPr/>
          <p:nvPr/>
        </p:nvGrpSpPr>
        <p:grpSpPr>
          <a:xfrm>
            <a:off x="323528" y="2564904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408" name="Ovaal 407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Ovaal 408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Ovaal 409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Ovaal 410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Ovaal 411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Ovaal 412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Ovaal 413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Ovaal 414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Ovaal 415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Ovaal 416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Ovaal 417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Ovaal 418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Ovaal 419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Ovaal 420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Ovaal 421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Ovaal 422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Ovaal 423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Ovaal 424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Ovaal 425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Ovaal 426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ep 511"/>
          <p:cNvGrpSpPr/>
          <p:nvPr/>
        </p:nvGrpSpPr>
        <p:grpSpPr>
          <a:xfrm>
            <a:off x="3131840" y="3429000"/>
            <a:ext cx="1152128" cy="626586"/>
            <a:chOff x="3131840" y="3429000"/>
            <a:chExt cx="1152128" cy="626586"/>
          </a:xfrm>
        </p:grpSpPr>
        <p:sp>
          <p:nvSpPr>
            <p:cNvPr id="152" name="Tekstvak 151"/>
            <p:cNvSpPr txBox="1"/>
            <p:nvPr/>
          </p:nvSpPr>
          <p:spPr>
            <a:xfrm>
              <a:off x="3320969" y="3717032"/>
              <a:ext cx="928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</a:rPr>
                <a:t>Factor H</a:t>
              </a:r>
            </a:p>
          </p:txBody>
        </p:sp>
        <p:grpSp>
          <p:nvGrpSpPr>
            <p:cNvPr id="18" name="Groep 148"/>
            <p:cNvGrpSpPr/>
            <p:nvPr/>
          </p:nvGrpSpPr>
          <p:grpSpPr>
            <a:xfrm>
              <a:off x="3131840" y="3429000"/>
              <a:ext cx="1152128" cy="363588"/>
              <a:chOff x="2555776" y="3212976"/>
              <a:chExt cx="995110" cy="314036"/>
            </a:xfrm>
            <a:solidFill>
              <a:srgbClr val="00B050"/>
            </a:solidFill>
          </p:grpSpPr>
          <p:sp>
            <p:nvSpPr>
              <p:cNvPr id="450" name="Ovaal 449"/>
              <p:cNvSpPr/>
              <p:nvPr/>
            </p:nvSpPr>
            <p:spPr>
              <a:xfrm>
                <a:off x="2555776" y="328498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Ovaal 450"/>
              <p:cNvSpPr/>
              <p:nvPr/>
            </p:nvSpPr>
            <p:spPr>
              <a:xfrm>
                <a:off x="2610448" y="3273652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Ovaal 451"/>
              <p:cNvSpPr/>
              <p:nvPr/>
            </p:nvSpPr>
            <p:spPr>
              <a:xfrm>
                <a:off x="2666790" y="3250312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Ovaal 452"/>
              <p:cNvSpPr/>
              <p:nvPr/>
            </p:nvSpPr>
            <p:spPr>
              <a:xfrm>
                <a:off x="3406870" y="330665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Ovaal 453"/>
              <p:cNvSpPr/>
              <p:nvPr/>
            </p:nvSpPr>
            <p:spPr>
              <a:xfrm>
                <a:off x="2699792" y="328498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Ovaal 454"/>
              <p:cNvSpPr/>
              <p:nvPr/>
            </p:nvSpPr>
            <p:spPr>
              <a:xfrm>
                <a:off x="2771800" y="328498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Ovaal 455"/>
              <p:cNvSpPr/>
              <p:nvPr/>
            </p:nvSpPr>
            <p:spPr>
              <a:xfrm>
                <a:off x="2839474" y="325631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Ovaal 456"/>
              <p:cNvSpPr/>
              <p:nvPr/>
            </p:nvSpPr>
            <p:spPr>
              <a:xfrm>
                <a:off x="2911482" y="326331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Ovaal 457"/>
              <p:cNvSpPr/>
              <p:nvPr/>
            </p:nvSpPr>
            <p:spPr>
              <a:xfrm>
                <a:off x="2987824" y="324164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Ovaal 458"/>
              <p:cNvSpPr/>
              <p:nvPr/>
            </p:nvSpPr>
            <p:spPr>
              <a:xfrm>
                <a:off x="3059832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Ovaal 459"/>
              <p:cNvSpPr/>
              <p:nvPr/>
            </p:nvSpPr>
            <p:spPr>
              <a:xfrm>
                <a:off x="3131840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Ovaal 460"/>
              <p:cNvSpPr/>
              <p:nvPr/>
            </p:nvSpPr>
            <p:spPr>
              <a:xfrm>
                <a:off x="3203848" y="323898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Ovaal 461"/>
              <p:cNvSpPr/>
              <p:nvPr/>
            </p:nvSpPr>
            <p:spPr>
              <a:xfrm>
                <a:off x="3275856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Ovaal 462"/>
              <p:cNvSpPr/>
              <p:nvPr/>
            </p:nvSpPr>
            <p:spPr>
              <a:xfrm>
                <a:off x="3347864" y="326065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Ovaal 463"/>
              <p:cNvSpPr/>
              <p:nvPr/>
            </p:nvSpPr>
            <p:spPr>
              <a:xfrm>
                <a:off x="3339196" y="3356992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Ovaal 464"/>
              <p:cNvSpPr/>
              <p:nvPr/>
            </p:nvSpPr>
            <p:spPr>
              <a:xfrm>
                <a:off x="3275856" y="339166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Ovaal 465"/>
              <p:cNvSpPr/>
              <p:nvPr/>
            </p:nvSpPr>
            <p:spPr>
              <a:xfrm>
                <a:off x="3203848" y="342900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Ovaal 466"/>
              <p:cNvSpPr/>
              <p:nvPr/>
            </p:nvSpPr>
            <p:spPr>
              <a:xfrm>
                <a:off x="3136174" y="3437668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Ovaal 467"/>
              <p:cNvSpPr/>
              <p:nvPr/>
            </p:nvSpPr>
            <p:spPr>
              <a:xfrm>
                <a:off x="3059832" y="345500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Ovaal 468"/>
              <p:cNvSpPr/>
              <p:nvPr/>
            </p:nvSpPr>
            <p:spPr>
              <a:xfrm>
                <a:off x="2987824" y="342900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ep 148"/>
          <p:cNvGrpSpPr/>
          <p:nvPr/>
        </p:nvGrpSpPr>
        <p:grpSpPr>
          <a:xfrm>
            <a:off x="1475656" y="3789040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471" name="Ovaal 470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Ovaal 471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Ovaal 472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al 473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Ovaal 474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Ovaal 475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Ovaal 476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Ovaal 477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Ovaal 478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Ovaal 479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Ovaal 480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Ovaal 481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Ovaal 482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al 483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Ovaal 484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Ovaal 485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Ovaal 486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al 487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al 488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Ovaal 489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ep 227"/>
          <p:cNvGrpSpPr/>
          <p:nvPr/>
        </p:nvGrpSpPr>
        <p:grpSpPr>
          <a:xfrm>
            <a:off x="4067944" y="1988840"/>
            <a:ext cx="720080" cy="720080"/>
            <a:chOff x="449773" y="4509120"/>
            <a:chExt cx="720080" cy="720080"/>
          </a:xfrm>
        </p:grpSpPr>
        <p:sp>
          <p:nvSpPr>
            <p:cNvPr id="221" name="Cirkel 220"/>
            <p:cNvSpPr/>
            <p:nvPr/>
          </p:nvSpPr>
          <p:spPr>
            <a:xfrm rot="2700000">
              <a:off x="449773" y="4509120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al 51"/>
            <p:cNvSpPr/>
            <p:nvPr/>
          </p:nvSpPr>
          <p:spPr>
            <a:xfrm>
              <a:off x="818778" y="4599058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ep 219"/>
          <p:cNvGrpSpPr/>
          <p:nvPr/>
        </p:nvGrpSpPr>
        <p:grpSpPr>
          <a:xfrm flipH="1">
            <a:off x="5004048" y="2276872"/>
            <a:ext cx="79209" cy="792088"/>
            <a:chOff x="4355976" y="2708920"/>
            <a:chExt cx="144016" cy="1440160"/>
          </a:xfrm>
        </p:grpSpPr>
        <p:sp>
          <p:nvSpPr>
            <p:cNvPr id="348" name="Rechthoek 347"/>
            <p:cNvSpPr/>
            <p:nvPr/>
          </p:nvSpPr>
          <p:spPr>
            <a:xfrm>
              <a:off x="4355976" y="306896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9" name="Rechthoek 348"/>
            <p:cNvSpPr/>
            <p:nvPr/>
          </p:nvSpPr>
          <p:spPr>
            <a:xfrm>
              <a:off x="4355976" y="342900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0" name="Rechthoek 349"/>
            <p:cNvSpPr/>
            <p:nvPr/>
          </p:nvSpPr>
          <p:spPr>
            <a:xfrm>
              <a:off x="4355976" y="270892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1" name="Rechthoek 350"/>
            <p:cNvSpPr/>
            <p:nvPr/>
          </p:nvSpPr>
          <p:spPr>
            <a:xfrm>
              <a:off x="4355976" y="378904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" name="Groep 512"/>
          <p:cNvGrpSpPr/>
          <p:nvPr/>
        </p:nvGrpSpPr>
        <p:grpSpPr>
          <a:xfrm>
            <a:off x="3563888" y="2636912"/>
            <a:ext cx="864096" cy="698594"/>
            <a:chOff x="3563888" y="2636912"/>
            <a:chExt cx="864096" cy="698594"/>
          </a:xfrm>
        </p:grpSpPr>
        <p:sp>
          <p:nvSpPr>
            <p:cNvPr id="243" name="Gelijkbenige driehoek 242"/>
            <p:cNvSpPr/>
            <p:nvPr/>
          </p:nvSpPr>
          <p:spPr>
            <a:xfrm>
              <a:off x="3788877" y="2636912"/>
              <a:ext cx="417646" cy="36004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7" name="Tekstvak 246"/>
            <p:cNvSpPr txBox="1"/>
            <p:nvPr/>
          </p:nvSpPr>
          <p:spPr>
            <a:xfrm>
              <a:off x="3563888" y="2996952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/>
                <a:t>Factor I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253 -0.00533 L -0.15747 -0.00533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-4.81481E-6 L 4.44444E-6 0.16528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8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6 L -0.02361 -0.05787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" y="-2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3.7037E-7 L -0.06302 0.04722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24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33 -0.01597 L 0.03333 0.06528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3.7037E-6 L 0.04131 -3.7037E-6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6302 -2.59259E-6 " pathEditMode="relative" rAng="0" ptsTypes="AA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1.85185E-6 L 3.61111E-6 0.0812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3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41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7083 -0.06019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5052 0.12083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3" grpId="0" animBg="1"/>
      <p:bldP spid="38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Disclosure</a:t>
            </a:r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Geen </a:t>
            </a:r>
            <a:r>
              <a:rPr lang="nl-NL" dirty="0" err="1"/>
              <a:t>disclosures</a:t>
            </a: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226464" cy="533400"/>
          </a:xfrm>
        </p:spPr>
        <p:txBody>
          <a:bodyPr/>
          <a:lstStyle/>
          <a:p>
            <a:r>
              <a:rPr lang="nl-NL" dirty="0"/>
              <a:t>Regulatie van het complementsysteem</a:t>
            </a:r>
          </a:p>
        </p:txBody>
      </p:sp>
      <p:sp>
        <p:nvSpPr>
          <p:cNvPr id="178" name="Tekstvak 177"/>
          <p:cNvSpPr txBox="1"/>
          <p:nvPr/>
        </p:nvSpPr>
        <p:spPr>
          <a:xfrm>
            <a:off x="8236277" y="2249689"/>
            <a:ext cx="800219" cy="2398821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</a:rPr>
              <a:t>BLOEDVAT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22000" y="1679899"/>
            <a:ext cx="8100000" cy="4125365"/>
          </a:xfrm>
        </p:spPr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cxnSp>
        <p:nvCxnSpPr>
          <p:cNvPr id="135" name="Rechte verbindingslijn 134"/>
          <p:cNvCxnSpPr/>
          <p:nvPr/>
        </p:nvCxnSpPr>
        <p:spPr>
          <a:xfrm>
            <a:off x="485315" y="1907867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36" name="Ovaal 135"/>
          <p:cNvSpPr/>
          <p:nvPr/>
        </p:nvSpPr>
        <p:spPr>
          <a:xfrm>
            <a:off x="557323" y="194372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Ovaal 136"/>
          <p:cNvSpPr/>
          <p:nvPr/>
        </p:nvSpPr>
        <p:spPr>
          <a:xfrm>
            <a:off x="2357523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Ovaal 137"/>
          <p:cNvSpPr/>
          <p:nvPr/>
        </p:nvSpPr>
        <p:spPr>
          <a:xfrm>
            <a:off x="4157723" y="1934762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Ovaal 138"/>
          <p:cNvSpPr/>
          <p:nvPr/>
        </p:nvSpPr>
        <p:spPr>
          <a:xfrm>
            <a:off x="5957923" y="1925797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140" name="Rechte verbindingslijn 139"/>
          <p:cNvCxnSpPr/>
          <p:nvPr/>
        </p:nvCxnSpPr>
        <p:spPr>
          <a:xfrm>
            <a:off x="485315" y="5301208"/>
            <a:ext cx="7272808" cy="0"/>
          </a:xfrm>
          <a:prstGeom prst="line">
            <a:avLst/>
          </a:prstGeom>
          <a:noFill/>
          <a:ln w="57150" cap="flat" cmpd="sng" algn="ctr">
            <a:solidFill>
              <a:srgbClr val="C00000"/>
            </a:solidFill>
            <a:prstDash val="solid"/>
          </a:ln>
          <a:effectLst/>
        </p:spPr>
      </p:cxnSp>
      <p:sp>
        <p:nvSpPr>
          <p:cNvPr id="141" name="Rechteraccolade 140"/>
          <p:cNvSpPr/>
          <p:nvPr/>
        </p:nvSpPr>
        <p:spPr>
          <a:xfrm>
            <a:off x="7902139" y="1916832"/>
            <a:ext cx="360040" cy="3384376"/>
          </a:xfrm>
          <a:prstGeom prst="rightBrace">
            <a:avLst>
              <a:gd name="adj1" fmla="val 99630"/>
              <a:gd name="adj2" fmla="val 50530"/>
            </a:avLst>
          </a:prstGeom>
          <a:noFill/>
          <a:ln w="38100" cap="flat" cmpd="sng" algn="ctr">
            <a:solidFill>
              <a:srgbClr val="C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2" name="Ovaal 141"/>
          <p:cNvSpPr/>
          <p:nvPr/>
        </p:nvSpPr>
        <p:spPr>
          <a:xfrm>
            <a:off x="557323" y="468928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3" name="Ovaal 142"/>
          <p:cNvSpPr/>
          <p:nvPr/>
        </p:nvSpPr>
        <p:spPr>
          <a:xfrm>
            <a:off x="2357523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4" name="Ovaal 143"/>
          <p:cNvSpPr/>
          <p:nvPr/>
        </p:nvSpPr>
        <p:spPr>
          <a:xfrm>
            <a:off x="4157723" y="4680319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5" name="Ovaal 144"/>
          <p:cNvSpPr/>
          <p:nvPr/>
        </p:nvSpPr>
        <p:spPr>
          <a:xfrm>
            <a:off x="5957923" y="4671354"/>
            <a:ext cx="1728192" cy="576064"/>
          </a:xfrm>
          <a:prstGeom prst="ellipse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ep 157"/>
          <p:cNvGrpSpPr/>
          <p:nvPr/>
        </p:nvGrpSpPr>
        <p:grpSpPr>
          <a:xfrm>
            <a:off x="539552" y="3501008"/>
            <a:ext cx="576064" cy="576064"/>
            <a:chOff x="2627784" y="476672"/>
            <a:chExt cx="720080" cy="720080"/>
          </a:xfrm>
        </p:grpSpPr>
        <p:sp>
          <p:nvSpPr>
            <p:cNvPr id="182" name="Cirkel 181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Ovaal 182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" name="Groep 157"/>
          <p:cNvGrpSpPr/>
          <p:nvPr/>
        </p:nvGrpSpPr>
        <p:grpSpPr>
          <a:xfrm>
            <a:off x="1835696" y="2924944"/>
            <a:ext cx="279648" cy="279648"/>
            <a:chOff x="2627784" y="476672"/>
            <a:chExt cx="720080" cy="720080"/>
          </a:xfrm>
        </p:grpSpPr>
        <p:sp>
          <p:nvSpPr>
            <p:cNvPr id="180" name="Cirkel 179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Ovaal 180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ep 157"/>
          <p:cNvGrpSpPr/>
          <p:nvPr/>
        </p:nvGrpSpPr>
        <p:grpSpPr>
          <a:xfrm>
            <a:off x="5508104" y="3140968"/>
            <a:ext cx="279648" cy="279648"/>
            <a:chOff x="2627784" y="476672"/>
            <a:chExt cx="720080" cy="720080"/>
          </a:xfrm>
        </p:grpSpPr>
        <p:sp>
          <p:nvSpPr>
            <p:cNvPr id="177" name="Cirkel 176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Ovaal 178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6" name="Groep 157"/>
          <p:cNvGrpSpPr/>
          <p:nvPr/>
        </p:nvGrpSpPr>
        <p:grpSpPr>
          <a:xfrm>
            <a:off x="7452320" y="4365104"/>
            <a:ext cx="279648" cy="279648"/>
            <a:chOff x="2627784" y="476672"/>
            <a:chExt cx="720080" cy="720080"/>
          </a:xfrm>
        </p:grpSpPr>
        <p:sp>
          <p:nvSpPr>
            <p:cNvPr id="175" name="Cirkel 174"/>
            <p:cNvSpPr/>
            <p:nvPr/>
          </p:nvSpPr>
          <p:spPr>
            <a:xfrm rot="2700000">
              <a:off x="2627784" y="476672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Ovaal 175"/>
            <p:cNvSpPr/>
            <p:nvPr/>
          </p:nvSpPr>
          <p:spPr>
            <a:xfrm>
              <a:off x="2996789" y="566610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7" name="Groep 148"/>
          <p:cNvGrpSpPr/>
          <p:nvPr/>
        </p:nvGrpSpPr>
        <p:grpSpPr>
          <a:xfrm>
            <a:off x="2051720" y="2636912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153" name="Ovaal 152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4" name="Ovaal 153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Ovaal 154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Ovaal 155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Ovaal 156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Ovaal 157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Ovaal 158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Ovaal 159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Ovaal 160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Ovaal 161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Ovaal 162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Ovaal 163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Ovaal 164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Ovaal 165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Ovaal 166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Ovaal 167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Ovaal 168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Ovaal 169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Ovaal 170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Ovaal 171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4" name="Cirkel 183"/>
          <p:cNvSpPr/>
          <p:nvPr/>
        </p:nvSpPr>
        <p:spPr>
          <a:xfrm rot="9630300">
            <a:off x="3323264" y="4317696"/>
            <a:ext cx="864096" cy="864096"/>
          </a:xfrm>
          <a:prstGeom prst="pie">
            <a:avLst>
              <a:gd name="adj1" fmla="val 20649172"/>
              <a:gd name="adj2" fmla="val 17524120"/>
            </a:avLst>
          </a:prstGeom>
          <a:solidFill>
            <a:srgbClr val="FFFF00"/>
          </a:solidFill>
          <a:ln w="3175" cap="flat" cmpd="sng" algn="ctr">
            <a:solidFill>
              <a:schemeClr val="tx1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5" name="Ovaal 214"/>
          <p:cNvSpPr/>
          <p:nvPr/>
        </p:nvSpPr>
        <p:spPr>
          <a:xfrm rot="6930300">
            <a:off x="3439303" y="4716729"/>
            <a:ext cx="86410" cy="86410"/>
          </a:xfrm>
          <a:prstGeom prst="ellipse">
            <a:avLst/>
          </a:prstGeom>
          <a:solidFill>
            <a:sysClr val="windowText" lastClr="000000"/>
          </a:solidFill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8" name="Groep 227"/>
          <p:cNvGrpSpPr/>
          <p:nvPr/>
        </p:nvGrpSpPr>
        <p:grpSpPr>
          <a:xfrm>
            <a:off x="5652120" y="4509120"/>
            <a:ext cx="720080" cy="720080"/>
            <a:chOff x="449773" y="4509120"/>
            <a:chExt cx="720080" cy="720080"/>
          </a:xfrm>
        </p:grpSpPr>
        <p:sp>
          <p:nvSpPr>
            <p:cNvPr id="226" name="Cirkel 225"/>
            <p:cNvSpPr/>
            <p:nvPr/>
          </p:nvSpPr>
          <p:spPr>
            <a:xfrm rot="2700000">
              <a:off x="449773" y="4509120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Ovaal 51"/>
            <p:cNvSpPr/>
            <p:nvPr/>
          </p:nvSpPr>
          <p:spPr>
            <a:xfrm>
              <a:off x="818778" y="4599058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9" name="Groep 219"/>
          <p:cNvGrpSpPr/>
          <p:nvPr/>
        </p:nvGrpSpPr>
        <p:grpSpPr>
          <a:xfrm flipH="1">
            <a:off x="6444208" y="4221088"/>
            <a:ext cx="79209" cy="792088"/>
            <a:chOff x="4355976" y="2708920"/>
            <a:chExt cx="144016" cy="1440160"/>
          </a:xfrm>
        </p:grpSpPr>
        <p:sp>
          <p:nvSpPr>
            <p:cNvPr id="216" name="Rechthoek 215"/>
            <p:cNvSpPr/>
            <p:nvPr/>
          </p:nvSpPr>
          <p:spPr>
            <a:xfrm>
              <a:off x="4355976" y="306896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7" name="Rechthoek 216"/>
            <p:cNvSpPr/>
            <p:nvPr/>
          </p:nvSpPr>
          <p:spPr>
            <a:xfrm>
              <a:off x="4355976" y="342900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8" name="Rechthoek 217"/>
            <p:cNvSpPr/>
            <p:nvPr/>
          </p:nvSpPr>
          <p:spPr>
            <a:xfrm>
              <a:off x="4355976" y="270892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19" name="Rechthoek 218"/>
            <p:cNvSpPr/>
            <p:nvPr/>
          </p:nvSpPr>
          <p:spPr>
            <a:xfrm>
              <a:off x="4355976" y="378904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10" name="Groep 148"/>
          <p:cNvGrpSpPr/>
          <p:nvPr/>
        </p:nvGrpSpPr>
        <p:grpSpPr>
          <a:xfrm>
            <a:off x="5292080" y="3573016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252" name="Ovaal 251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3" name="Ovaal 252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4" name="Ovaal 253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5" name="Ovaal 254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6" name="Ovaal 255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7" name="Ovaal 256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8" name="Ovaal 257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9" name="Ovaal 258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0" name="Ovaal 259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1" name="Ovaal 260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2" name="Ovaal 261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3" name="Ovaal 262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4" name="Ovaal 263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5" name="Ovaal 264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6" name="Ovaal 265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7" name="Ovaal 266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8" name="Ovaal 267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69" name="Ovaal 268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0" name="Ovaal 269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1" name="Ovaal 270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1" name="Groep 148"/>
          <p:cNvGrpSpPr/>
          <p:nvPr/>
        </p:nvGrpSpPr>
        <p:grpSpPr>
          <a:xfrm>
            <a:off x="6212185" y="2708920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275" name="Ovaal 274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6" name="Ovaal 275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7" name="Ovaal 276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9" name="Ovaal 288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0" name="Ovaal 289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1" name="Ovaal 290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2" name="Ovaal 291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3" name="Ovaal 292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94" name="Ovaal 293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7" name="Ovaal 326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8" name="Ovaal 327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9" name="Ovaal 328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0" name="Ovaal 329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1" name="Ovaal 330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2" name="Ovaal 331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3" name="Ovaal 332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4" name="Ovaal 333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5" name="Ovaal 334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6" name="Ovaal 335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37" name="Ovaal 336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3" name="Groep 337"/>
          <p:cNvGrpSpPr/>
          <p:nvPr/>
        </p:nvGrpSpPr>
        <p:grpSpPr>
          <a:xfrm>
            <a:off x="1115616" y="4149080"/>
            <a:ext cx="746975" cy="792088"/>
            <a:chOff x="4788024" y="4149080"/>
            <a:chExt cx="746975" cy="792088"/>
          </a:xfrm>
        </p:grpSpPr>
        <p:grpSp>
          <p:nvGrpSpPr>
            <p:cNvPr id="14" name="Groep 219"/>
            <p:cNvGrpSpPr/>
            <p:nvPr/>
          </p:nvGrpSpPr>
          <p:grpSpPr>
            <a:xfrm flipH="1">
              <a:off x="4788024" y="4149080"/>
              <a:ext cx="79209" cy="792088"/>
              <a:chOff x="4355976" y="2708920"/>
              <a:chExt cx="144016" cy="1440160"/>
            </a:xfrm>
          </p:grpSpPr>
          <p:sp>
            <p:nvSpPr>
              <p:cNvPr id="341" name="Rechthoek 340"/>
              <p:cNvSpPr/>
              <p:nvPr/>
            </p:nvSpPr>
            <p:spPr>
              <a:xfrm>
                <a:off x="4355976" y="306896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2" name="Rechthoek 341"/>
              <p:cNvSpPr/>
              <p:nvPr/>
            </p:nvSpPr>
            <p:spPr>
              <a:xfrm>
                <a:off x="4355976" y="342900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3" name="Rechthoek 342"/>
              <p:cNvSpPr/>
              <p:nvPr/>
            </p:nvSpPr>
            <p:spPr>
              <a:xfrm>
                <a:off x="4355976" y="270892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344" name="Rechthoek 343"/>
              <p:cNvSpPr/>
              <p:nvPr/>
            </p:nvSpPr>
            <p:spPr>
              <a:xfrm>
                <a:off x="4355976" y="3789040"/>
                <a:ext cx="144016" cy="360040"/>
              </a:xfrm>
              <a:prstGeom prst="rect">
                <a:avLst/>
              </a:prstGeom>
              <a:solidFill>
                <a:srgbClr val="FF9900"/>
              </a:solidFill>
              <a:ln w="31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</p:grpSp>
        <p:sp>
          <p:nvSpPr>
            <p:cNvPr id="340" name="Tekstvak 339"/>
            <p:cNvSpPr txBox="1"/>
            <p:nvPr/>
          </p:nvSpPr>
          <p:spPr>
            <a:xfrm>
              <a:off x="4814919" y="4275454"/>
              <a:ext cx="72008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1600" b="1" dirty="0"/>
                <a:t>CD46</a:t>
              </a:r>
            </a:p>
          </p:txBody>
        </p:sp>
      </p:grpSp>
      <p:grpSp>
        <p:nvGrpSpPr>
          <p:cNvPr id="15" name="Groep 148"/>
          <p:cNvGrpSpPr/>
          <p:nvPr/>
        </p:nvGrpSpPr>
        <p:grpSpPr>
          <a:xfrm>
            <a:off x="6716241" y="3933056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362" name="Ovaal 361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3" name="Ovaal 362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4" name="Ovaal 363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5" name="Ovaal 364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6" name="Ovaal 365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7" name="Ovaal 366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8" name="Ovaal 367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9" name="Ovaal 368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0" name="Ovaal 369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1" name="Ovaal 370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2" name="Ovaal 371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3" name="Ovaal 372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4" name="Ovaal 373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5" name="Ovaal 374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6" name="Ovaal 375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7" name="Ovaal 376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8" name="Ovaal 377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9" name="Ovaal 378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0" name="Ovaal 379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1" name="Ovaal 380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383" name="Gelijkbenige driehoek 382"/>
          <p:cNvSpPr/>
          <p:nvPr/>
        </p:nvSpPr>
        <p:spPr>
          <a:xfrm>
            <a:off x="4572000" y="3789040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4" name="Gelijkbenige driehoek 383"/>
          <p:cNvSpPr/>
          <p:nvPr/>
        </p:nvSpPr>
        <p:spPr>
          <a:xfrm>
            <a:off x="467544" y="2924944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5" name="Gelijkbenige driehoek 384"/>
          <p:cNvSpPr/>
          <p:nvPr/>
        </p:nvSpPr>
        <p:spPr>
          <a:xfrm>
            <a:off x="7020272" y="3140968"/>
            <a:ext cx="417646" cy="360040"/>
          </a:xfrm>
          <a:prstGeom prst="triangle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16" name="Groep 148"/>
          <p:cNvGrpSpPr/>
          <p:nvPr/>
        </p:nvGrpSpPr>
        <p:grpSpPr>
          <a:xfrm>
            <a:off x="323528" y="2564904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408" name="Ovaal 407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9" name="Ovaal 408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0" name="Ovaal 409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1" name="Ovaal 410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2" name="Ovaal 411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3" name="Ovaal 412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4" name="Ovaal 413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5" name="Ovaal 414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6" name="Ovaal 415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7" name="Ovaal 416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8" name="Ovaal 417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9" name="Ovaal 418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0" name="Ovaal 419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1" name="Ovaal 420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2" name="Ovaal 421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3" name="Ovaal 422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4" name="Ovaal 423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5" name="Ovaal 424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6" name="Ovaal 425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7" name="Ovaal 426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7" name="Groep 511"/>
          <p:cNvGrpSpPr/>
          <p:nvPr/>
        </p:nvGrpSpPr>
        <p:grpSpPr>
          <a:xfrm>
            <a:off x="3059832" y="3645024"/>
            <a:ext cx="1152128" cy="626586"/>
            <a:chOff x="3131840" y="3429000"/>
            <a:chExt cx="1152128" cy="626586"/>
          </a:xfrm>
        </p:grpSpPr>
        <p:sp>
          <p:nvSpPr>
            <p:cNvPr id="152" name="Tekstvak 151"/>
            <p:cNvSpPr txBox="1"/>
            <p:nvPr/>
          </p:nvSpPr>
          <p:spPr>
            <a:xfrm>
              <a:off x="3320969" y="3717032"/>
              <a:ext cx="92899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600" b="1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</a:rPr>
                <a:t>Factor H</a:t>
              </a:r>
            </a:p>
          </p:txBody>
        </p:sp>
        <p:grpSp>
          <p:nvGrpSpPr>
            <p:cNvPr id="18" name="Groep 148"/>
            <p:cNvGrpSpPr/>
            <p:nvPr/>
          </p:nvGrpSpPr>
          <p:grpSpPr>
            <a:xfrm>
              <a:off x="3131840" y="3429000"/>
              <a:ext cx="1152128" cy="363588"/>
              <a:chOff x="2555776" y="3212976"/>
              <a:chExt cx="995110" cy="314036"/>
            </a:xfrm>
            <a:solidFill>
              <a:srgbClr val="00B050"/>
            </a:solidFill>
          </p:grpSpPr>
          <p:sp>
            <p:nvSpPr>
              <p:cNvPr id="450" name="Ovaal 449"/>
              <p:cNvSpPr/>
              <p:nvPr/>
            </p:nvSpPr>
            <p:spPr>
              <a:xfrm>
                <a:off x="2555776" y="3284984"/>
                <a:ext cx="144016" cy="720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1" name="Ovaal 450"/>
              <p:cNvSpPr/>
              <p:nvPr/>
            </p:nvSpPr>
            <p:spPr>
              <a:xfrm>
                <a:off x="2610448" y="3273652"/>
                <a:ext cx="144016" cy="720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2" name="Ovaal 451"/>
              <p:cNvSpPr/>
              <p:nvPr/>
            </p:nvSpPr>
            <p:spPr>
              <a:xfrm>
                <a:off x="2666790" y="3250312"/>
                <a:ext cx="144016" cy="720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3" name="Ovaal 452"/>
              <p:cNvSpPr/>
              <p:nvPr/>
            </p:nvSpPr>
            <p:spPr>
              <a:xfrm>
                <a:off x="3406870" y="330665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4" name="Ovaal 453"/>
              <p:cNvSpPr/>
              <p:nvPr/>
            </p:nvSpPr>
            <p:spPr>
              <a:xfrm>
                <a:off x="2699792" y="3284984"/>
                <a:ext cx="144016" cy="720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5" name="Ovaal 454"/>
              <p:cNvSpPr/>
              <p:nvPr/>
            </p:nvSpPr>
            <p:spPr>
              <a:xfrm>
                <a:off x="2771800" y="3284984"/>
                <a:ext cx="144016" cy="72008"/>
              </a:xfrm>
              <a:prstGeom prst="ellipse">
                <a:avLst/>
              </a:prstGeom>
              <a:solidFill>
                <a:schemeClr val="bg1">
                  <a:lumMod val="50000"/>
                </a:schemeClr>
              </a:solidFill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6" name="Ovaal 455"/>
              <p:cNvSpPr/>
              <p:nvPr/>
            </p:nvSpPr>
            <p:spPr>
              <a:xfrm>
                <a:off x="2839474" y="325631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7" name="Ovaal 456"/>
              <p:cNvSpPr/>
              <p:nvPr/>
            </p:nvSpPr>
            <p:spPr>
              <a:xfrm>
                <a:off x="2911482" y="326331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8" name="Ovaal 457"/>
              <p:cNvSpPr/>
              <p:nvPr/>
            </p:nvSpPr>
            <p:spPr>
              <a:xfrm>
                <a:off x="2987824" y="324164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9" name="Ovaal 458"/>
              <p:cNvSpPr/>
              <p:nvPr/>
            </p:nvSpPr>
            <p:spPr>
              <a:xfrm>
                <a:off x="3059832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0" name="Ovaal 459"/>
              <p:cNvSpPr/>
              <p:nvPr/>
            </p:nvSpPr>
            <p:spPr>
              <a:xfrm>
                <a:off x="3131840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1" name="Ovaal 460"/>
              <p:cNvSpPr/>
              <p:nvPr/>
            </p:nvSpPr>
            <p:spPr>
              <a:xfrm>
                <a:off x="3203848" y="323898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2" name="Ovaal 461"/>
              <p:cNvSpPr/>
              <p:nvPr/>
            </p:nvSpPr>
            <p:spPr>
              <a:xfrm>
                <a:off x="3275856" y="3212976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3" name="Ovaal 462"/>
              <p:cNvSpPr/>
              <p:nvPr/>
            </p:nvSpPr>
            <p:spPr>
              <a:xfrm>
                <a:off x="3347864" y="326065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4" name="Ovaal 463"/>
              <p:cNvSpPr/>
              <p:nvPr/>
            </p:nvSpPr>
            <p:spPr>
              <a:xfrm>
                <a:off x="3339196" y="3356992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5" name="Ovaal 464"/>
              <p:cNvSpPr/>
              <p:nvPr/>
            </p:nvSpPr>
            <p:spPr>
              <a:xfrm>
                <a:off x="3275856" y="339166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6" name="Ovaal 465"/>
              <p:cNvSpPr/>
              <p:nvPr/>
            </p:nvSpPr>
            <p:spPr>
              <a:xfrm>
                <a:off x="3203848" y="342900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7" name="Ovaal 466"/>
              <p:cNvSpPr/>
              <p:nvPr/>
            </p:nvSpPr>
            <p:spPr>
              <a:xfrm>
                <a:off x="3136174" y="3437668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8" name="Ovaal 467"/>
              <p:cNvSpPr/>
              <p:nvPr/>
            </p:nvSpPr>
            <p:spPr>
              <a:xfrm>
                <a:off x="3059832" y="3455004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69" name="Ovaal 468"/>
              <p:cNvSpPr/>
              <p:nvPr/>
            </p:nvSpPr>
            <p:spPr>
              <a:xfrm>
                <a:off x="2987824" y="3429000"/>
                <a:ext cx="144016" cy="72008"/>
              </a:xfrm>
              <a:prstGeom prst="ellipse">
                <a:avLst/>
              </a:prstGeom>
              <a:grpFill/>
              <a:ln w="9525" cap="flat" cmpd="sng" algn="ctr">
                <a:solidFill>
                  <a:srgbClr val="9BBB59">
                    <a:lumMod val="20000"/>
                    <a:lumOff val="80000"/>
                  </a:srgbClr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9" name="Groep 148"/>
          <p:cNvGrpSpPr/>
          <p:nvPr/>
        </p:nvGrpSpPr>
        <p:grpSpPr>
          <a:xfrm>
            <a:off x="1475656" y="3789040"/>
            <a:ext cx="1152128" cy="363588"/>
            <a:chOff x="2555776" y="3212976"/>
            <a:chExt cx="995110" cy="314036"/>
          </a:xfrm>
          <a:solidFill>
            <a:srgbClr val="00B050"/>
          </a:solidFill>
        </p:grpSpPr>
        <p:sp>
          <p:nvSpPr>
            <p:cNvPr id="471" name="Ovaal 470"/>
            <p:cNvSpPr/>
            <p:nvPr/>
          </p:nvSpPr>
          <p:spPr>
            <a:xfrm>
              <a:off x="2555776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2" name="Ovaal 471"/>
            <p:cNvSpPr/>
            <p:nvPr/>
          </p:nvSpPr>
          <p:spPr>
            <a:xfrm>
              <a:off x="2610448" y="327365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3" name="Ovaal 472"/>
            <p:cNvSpPr/>
            <p:nvPr/>
          </p:nvSpPr>
          <p:spPr>
            <a:xfrm>
              <a:off x="2666790" y="3250312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4" name="Ovaal 473"/>
            <p:cNvSpPr/>
            <p:nvPr/>
          </p:nvSpPr>
          <p:spPr>
            <a:xfrm>
              <a:off x="3406870" y="330665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5" name="Ovaal 474"/>
            <p:cNvSpPr/>
            <p:nvPr/>
          </p:nvSpPr>
          <p:spPr>
            <a:xfrm>
              <a:off x="2699792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6" name="Ovaal 475"/>
            <p:cNvSpPr/>
            <p:nvPr/>
          </p:nvSpPr>
          <p:spPr>
            <a:xfrm>
              <a:off x="2771800" y="3284984"/>
              <a:ext cx="144016" cy="72008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7" name="Ovaal 476"/>
            <p:cNvSpPr/>
            <p:nvPr/>
          </p:nvSpPr>
          <p:spPr>
            <a:xfrm>
              <a:off x="2839474" y="325631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8" name="Ovaal 477"/>
            <p:cNvSpPr/>
            <p:nvPr/>
          </p:nvSpPr>
          <p:spPr>
            <a:xfrm>
              <a:off x="2911482" y="326331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79" name="Ovaal 478"/>
            <p:cNvSpPr/>
            <p:nvPr/>
          </p:nvSpPr>
          <p:spPr>
            <a:xfrm>
              <a:off x="2987824" y="324164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0" name="Ovaal 479"/>
            <p:cNvSpPr/>
            <p:nvPr/>
          </p:nvSpPr>
          <p:spPr>
            <a:xfrm>
              <a:off x="3059832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1" name="Ovaal 480"/>
            <p:cNvSpPr/>
            <p:nvPr/>
          </p:nvSpPr>
          <p:spPr>
            <a:xfrm>
              <a:off x="3131840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2" name="Ovaal 481"/>
            <p:cNvSpPr/>
            <p:nvPr/>
          </p:nvSpPr>
          <p:spPr>
            <a:xfrm>
              <a:off x="3203848" y="323898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3" name="Ovaal 482"/>
            <p:cNvSpPr/>
            <p:nvPr/>
          </p:nvSpPr>
          <p:spPr>
            <a:xfrm>
              <a:off x="3275856" y="3212976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4" name="Ovaal 483"/>
            <p:cNvSpPr/>
            <p:nvPr/>
          </p:nvSpPr>
          <p:spPr>
            <a:xfrm>
              <a:off x="3347864" y="326065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5" name="Ovaal 484"/>
            <p:cNvSpPr/>
            <p:nvPr/>
          </p:nvSpPr>
          <p:spPr>
            <a:xfrm>
              <a:off x="3339196" y="3356992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6" name="Ovaal 485"/>
            <p:cNvSpPr/>
            <p:nvPr/>
          </p:nvSpPr>
          <p:spPr>
            <a:xfrm>
              <a:off x="3275856" y="339166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7" name="Ovaal 486"/>
            <p:cNvSpPr/>
            <p:nvPr/>
          </p:nvSpPr>
          <p:spPr>
            <a:xfrm>
              <a:off x="3203848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8" name="Ovaal 487"/>
            <p:cNvSpPr/>
            <p:nvPr/>
          </p:nvSpPr>
          <p:spPr>
            <a:xfrm>
              <a:off x="3136174" y="3437668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9" name="Ovaal 488"/>
            <p:cNvSpPr/>
            <p:nvPr/>
          </p:nvSpPr>
          <p:spPr>
            <a:xfrm>
              <a:off x="3059832" y="3455004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90" name="Ovaal 489"/>
            <p:cNvSpPr/>
            <p:nvPr/>
          </p:nvSpPr>
          <p:spPr>
            <a:xfrm>
              <a:off x="2987824" y="3429000"/>
              <a:ext cx="144016" cy="72008"/>
            </a:xfrm>
            <a:prstGeom prst="ellipse">
              <a:avLst/>
            </a:prstGeom>
            <a:grpFill/>
            <a:ln w="9525" cap="flat" cmpd="sng" algn="ctr">
              <a:solidFill>
                <a:srgbClr val="9BBB59">
                  <a:lumMod val="20000"/>
                  <a:lumOff val="8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0" name="Groep 227"/>
          <p:cNvGrpSpPr/>
          <p:nvPr/>
        </p:nvGrpSpPr>
        <p:grpSpPr>
          <a:xfrm>
            <a:off x="4067944" y="1988840"/>
            <a:ext cx="720080" cy="720080"/>
            <a:chOff x="449773" y="4509120"/>
            <a:chExt cx="720080" cy="720080"/>
          </a:xfrm>
        </p:grpSpPr>
        <p:sp>
          <p:nvSpPr>
            <p:cNvPr id="221" name="Cirkel 220"/>
            <p:cNvSpPr/>
            <p:nvPr/>
          </p:nvSpPr>
          <p:spPr>
            <a:xfrm rot="2700000">
              <a:off x="449773" y="4509120"/>
              <a:ext cx="720080" cy="720080"/>
            </a:xfrm>
            <a:prstGeom prst="pie">
              <a:avLst>
                <a:gd name="adj1" fmla="val 20649172"/>
                <a:gd name="adj2" fmla="val 17524120"/>
              </a:avLst>
            </a:prstGeom>
            <a:solidFill>
              <a:srgbClr val="FFFF00"/>
            </a:solidFill>
            <a:ln w="3175" cap="flat" cmpd="sng" algn="ctr">
              <a:solidFill>
                <a:schemeClr val="tx1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Ovaal 51"/>
            <p:cNvSpPr/>
            <p:nvPr/>
          </p:nvSpPr>
          <p:spPr>
            <a:xfrm>
              <a:off x="818778" y="4599058"/>
              <a:ext cx="72008" cy="72008"/>
            </a:xfrm>
            <a:prstGeom prst="ellipse">
              <a:avLst/>
            </a:prstGeom>
            <a:solidFill>
              <a:sysClr val="windowText" lastClr="000000"/>
            </a:solidFill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1" name="Groep 219"/>
          <p:cNvGrpSpPr/>
          <p:nvPr/>
        </p:nvGrpSpPr>
        <p:grpSpPr>
          <a:xfrm flipH="1">
            <a:off x="5004048" y="2276872"/>
            <a:ext cx="79209" cy="792088"/>
            <a:chOff x="4355976" y="2708920"/>
            <a:chExt cx="144016" cy="1440160"/>
          </a:xfrm>
        </p:grpSpPr>
        <p:sp>
          <p:nvSpPr>
            <p:cNvPr id="348" name="Rechthoek 347"/>
            <p:cNvSpPr/>
            <p:nvPr/>
          </p:nvSpPr>
          <p:spPr>
            <a:xfrm>
              <a:off x="4355976" y="306896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9" name="Rechthoek 348"/>
            <p:cNvSpPr/>
            <p:nvPr/>
          </p:nvSpPr>
          <p:spPr>
            <a:xfrm>
              <a:off x="4355976" y="342900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0" name="Rechthoek 349"/>
            <p:cNvSpPr/>
            <p:nvPr/>
          </p:nvSpPr>
          <p:spPr>
            <a:xfrm>
              <a:off x="4355976" y="270892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1" name="Rechthoek 350"/>
            <p:cNvSpPr/>
            <p:nvPr/>
          </p:nvSpPr>
          <p:spPr>
            <a:xfrm>
              <a:off x="4355976" y="3789040"/>
              <a:ext cx="144016" cy="360040"/>
            </a:xfrm>
            <a:prstGeom prst="rect">
              <a:avLst/>
            </a:prstGeom>
            <a:solidFill>
              <a:srgbClr val="FF99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grpSp>
        <p:nvGrpSpPr>
          <p:cNvPr id="22" name="Groep 512"/>
          <p:cNvGrpSpPr/>
          <p:nvPr/>
        </p:nvGrpSpPr>
        <p:grpSpPr>
          <a:xfrm>
            <a:off x="3563888" y="2636912"/>
            <a:ext cx="864096" cy="698594"/>
            <a:chOff x="3563888" y="2636912"/>
            <a:chExt cx="864096" cy="698594"/>
          </a:xfrm>
        </p:grpSpPr>
        <p:sp>
          <p:nvSpPr>
            <p:cNvPr id="243" name="Gelijkbenige driehoek 242"/>
            <p:cNvSpPr/>
            <p:nvPr/>
          </p:nvSpPr>
          <p:spPr>
            <a:xfrm>
              <a:off x="3788877" y="2636912"/>
              <a:ext cx="417646" cy="360040"/>
            </a:xfrm>
            <a:prstGeom prst="triangle">
              <a:avLst/>
            </a:prstGeom>
            <a:solidFill>
              <a:srgbClr val="FF0000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247" name="Tekstvak 246"/>
            <p:cNvSpPr txBox="1"/>
            <p:nvPr/>
          </p:nvSpPr>
          <p:spPr>
            <a:xfrm>
              <a:off x="3563888" y="2996952"/>
              <a:ext cx="86409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NL" sz="1600" b="1" dirty="0"/>
                <a:t>Factor I</a:t>
              </a:r>
            </a:p>
          </p:txBody>
        </p:sp>
      </p:grpSp>
      <p:sp>
        <p:nvSpPr>
          <p:cNvPr id="281" name="Explosie 1 280"/>
          <p:cNvSpPr/>
          <p:nvPr/>
        </p:nvSpPr>
        <p:spPr>
          <a:xfrm>
            <a:off x="2231740" y="4179560"/>
            <a:ext cx="1980220" cy="1080120"/>
          </a:xfrm>
          <a:prstGeom prst="irregularSeal1">
            <a:avLst/>
          </a:prstGeom>
          <a:solidFill>
            <a:srgbClr val="C0504D">
              <a:lumMod val="60000"/>
              <a:lumOff val="40000"/>
            </a:srgbClr>
          </a:solidFill>
          <a:ln w="25400" cap="flat" cmpd="sng" algn="ctr">
            <a:solidFill>
              <a:srgbClr val="C0504D">
                <a:lumMod val="20000"/>
                <a:lumOff val="8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58 -3.7037E-6 L 0.04131 -3.7037E-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2.59259E-6 L 0.06302 -2.59259E-6 " pathEditMode="relative" rAng="0" ptsTypes="AA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7.40741E-7 L 0.07083 -0.06019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-3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9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2.22222E-6 L 0.15052 0.12083 " pathEditMode="relative" rAng="0" ptsTypes="AA">
                                      <p:cBhvr>
                                        <p:cTn id="12" dur="1000" fill="hold"/>
                                        <p:tgtEl>
                                          <p:spTgt spid="3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5" y="6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58 -0.01296 L -0.00278 -0.03703 L -0.029 -0.03703 L -0.04723 -0.01296 L -0.04723 0.02223 L -0.029 0.04699 L -0.00278 0.04699 L 0.0158 0.02223 L 0.0158 -0.01296 Z " pathEditMode="relative" rAng="0" ptsTypes="FFFFFFFFF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2" y="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0.01111 L 0.01892 -0.04861 L 0.04583 -0.04861 L 0.06493 -0.01111 L 0.06493 0.04236 L 0.04583 0.08033 L 0.01892 0.08033 L 5.55556E-7 0.04236 L 5.55556E-7 -0.01111 Z " pathEditMode="relative" rAng="0" ptsTypes="FFFFFFFFF">
                                      <p:cBhvr>
                                        <p:cTn id="1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" y="27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" grpId="0" animBg="1"/>
      <p:bldP spid="184" grpId="0" animBg="1"/>
      <p:bldP spid="215" grpId="0" animBg="1"/>
      <p:bldP spid="383" grpId="0" animBg="1"/>
      <p:bldP spid="28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pic>
        <p:nvPicPr>
          <p:cNvPr id="5" name="Picture 2" descr="Afbeeldingsresultaat voor plasmapheresi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08920"/>
            <a:ext cx="5427604" cy="2431568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539552" y="6309320"/>
            <a:ext cx="24052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/>
              <a:t>Verhave et al. NDT. 2014</a:t>
            </a:r>
          </a:p>
          <a:p>
            <a:r>
              <a:rPr lang="nl-NL" sz="1200" i="1" dirty="0" err="1"/>
              <a:t>Fremeaux-Bacchi</a:t>
            </a:r>
            <a:r>
              <a:rPr lang="nl-NL" sz="1200" i="1" dirty="0"/>
              <a:t> et al. CJASN. 2013</a:t>
            </a:r>
          </a:p>
        </p:txBody>
      </p:sp>
      <p:pic>
        <p:nvPicPr>
          <p:cNvPr id="6144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1973013" cy="19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845048"/>
          </a:xfrm>
        </p:spPr>
        <p:txBody>
          <a:bodyPr/>
          <a:lstStyle/>
          <a:p>
            <a:r>
              <a:rPr lang="nl-NL" dirty="0"/>
              <a:t>Behandeling in het verleden:</a:t>
            </a:r>
            <a:br>
              <a:rPr lang="nl-NL" dirty="0"/>
            </a:br>
            <a:r>
              <a:rPr lang="nl-NL" dirty="0"/>
              <a:t>plasmatherapie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jdelijke aanduiding voor inhoud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3314" name="AutoShape 2" descr="Afbeeldingsresultaat voor soliri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5848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3316" name="AutoShape 4" descr="Afbeeldingsresultaat voor soliris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38100" y="-914400"/>
            <a:ext cx="5848350" cy="19050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13318" name="Picture 6" descr="Afbeeldingsresultaat voor soliris"/>
          <p:cNvPicPr>
            <a:picLocks noChangeAspect="1" noChangeArrowheads="1"/>
          </p:cNvPicPr>
          <p:nvPr/>
        </p:nvPicPr>
        <p:blipFill>
          <a:blip r:embed="rId4" cstate="print"/>
          <a:srcRect l="8143" r="8943"/>
          <a:stretch>
            <a:fillRect/>
          </a:stretch>
        </p:blipFill>
        <p:spPr bwMode="auto">
          <a:xfrm>
            <a:off x="467544" y="2060848"/>
            <a:ext cx="8064896" cy="3168352"/>
          </a:xfrm>
          <a:prstGeom prst="rect">
            <a:avLst/>
          </a:prstGeom>
          <a:noFill/>
        </p:spPr>
      </p:pic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Behandeling sinds 2012:</a:t>
            </a:r>
            <a:br>
              <a:rPr lang="nl-NL" dirty="0"/>
            </a:br>
            <a:r>
              <a:rPr lang="nl-NL" dirty="0" err="1"/>
              <a:t>eculizumab</a:t>
            </a:r>
            <a:r>
              <a:rPr lang="nl-NL" dirty="0"/>
              <a:t>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>
              <a:buClrTx/>
            </a:pPr>
            <a:endParaRPr lang="nl-NL" dirty="0"/>
          </a:p>
          <a:p>
            <a:pPr lvl="1">
              <a:buNone/>
            </a:pPr>
            <a:endParaRPr lang="nl-NL" dirty="0"/>
          </a:p>
          <a:p>
            <a:pPr>
              <a:buClrTx/>
            </a:pPr>
            <a:endParaRPr lang="nl-NL" dirty="0"/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1748" y="2492896"/>
            <a:ext cx="1334548" cy="2859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5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2420888"/>
            <a:ext cx="1479898" cy="2932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" name="Tekstvak 54"/>
          <p:cNvSpPr txBox="1"/>
          <p:nvPr/>
        </p:nvSpPr>
        <p:spPr>
          <a:xfrm>
            <a:off x="971600" y="1772816"/>
            <a:ext cx="3664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Voorkomt vorming van MAC complex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395536" y="5373216"/>
            <a:ext cx="2895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Gunstig: voorkomt celschade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4139952" y="5373216"/>
            <a:ext cx="46113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Minder gunstig: verstoring van de eigen afweer</a:t>
            </a:r>
          </a:p>
        </p:txBody>
      </p:sp>
      <p:sp>
        <p:nvSpPr>
          <p:cNvPr id="58" name="Titel 5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Werking </a:t>
            </a:r>
            <a:r>
              <a:rPr lang="nl-NL" dirty="0" err="1"/>
              <a:t>eculizumab</a:t>
            </a:r>
            <a:endParaRPr lang="nl-NL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Effectiviteit </a:t>
            </a:r>
            <a:r>
              <a:rPr lang="nl-NL" dirty="0" err="1"/>
              <a:t>eculizumab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1115616" y="2348880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Plasma</a:t>
            </a:r>
          </a:p>
        </p:txBody>
      </p:sp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700808"/>
            <a:ext cx="83820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kstvak 8"/>
          <p:cNvSpPr txBox="1"/>
          <p:nvPr/>
        </p:nvSpPr>
        <p:spPr>
          <a:xfrm>
            <a:off x="1187624" y="1700808"/>
            <a:ext cx="8515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Plasma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851920" y="1700808"/>
            <a:ext cx="12479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err="1"/>
              <a:t>Eculizumab</a:t>
            </a:r>
            <a:endParaRPr lang="nl-NL" dirty="0"/>
          </a:p>
        </p:txBody>
      </p:sp>
      <p:sp>
        <p:nvSpPr>
          <p:cNvPr id="11" name="Tekstvak 10"/>
          <p:cNvSpPr txBox="1"/>
          <p:nvPr/>
        </p:nvSpPr>
        <p:spPr>
          <a:xfrm rot="16200000">
            <a:off x="-954322" y="3463223"/>
            <a:ext cx="26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Verbetering in nierfunctie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3131840" y="5805264"/>
            <a:ext cx="27242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b="1" dirty="0"/>
              <a:t>Aantal weken behandeling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251520" y="6309320"/>
            <a:ext cx="18461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/>
              <a:t>Legendre</a:t>
            </a:r>
            <a:r>
              <a:rPr lang="nl-NL" sz="1200" i="1" dirty="0"/>
              <a:t> et al. NEJM 2013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5"/>
          <p:cNvGrpSpPr/>
          <p:nvPr/>
        </p:nvGrpSpPr>
        <p:grpSpPr>
          <a:xfrm>
            <a:off x="1411560" y="1916832"/>
            <a:ext cx="6688832" cy="3543300"/>
            <a:chOff x="1483568" y="1988840"/>
            <a:chExt cx="6688832" cy="3543300"/>
          </a:xfrm>
        </p:grpSpPr>
        <p:pic>
          <p:nvPicPr>
            <p:cNvPr id="7" name="Picture 4" descr="http://www.vanpereboom.nl/wp-content/uploads/2014/03/1-2-3-podium-672x37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483568" y="1988840"/>
              <a:ext cx="6400800" cy="35433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Rechthoek 7"/>
            <p:cNvSpPr/>
            <p:nvPr/>
          </p:nvSpPr>
          <p:spPr>
            <a:xfrm>
              <a:off x="1619672" y="3284984"/>
              <a:ext cx="2664296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800" i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</a:rPr>
                <a:t>€</a:t>
              </a:r>
              <a:r>
                <a:rPr lang="nl-NL" i="1" dirty="0">
                  <a:ln w="12700">
                    <a:solidFill>
                      <a:schemeClr val="tx1"/>
                    </a:solidFill>
                    <a:prstDash val="solid"/>
                  </a:ln>
                  <a:latin typeface="+mj-lt"/>
                </a:rPr>
                <a:t>350.000,-</a:t>
              </a:r>
              <a:endParaRPr lang="nl-NL" sz="4000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nl-NL" sz="3200" b="1" dirty="0" err="1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+mj-lt"/>
                </a:rPr>
                <a:t>Spinraza</a:t>
              </a:r>
              <a:endParaRPr lang="nl-NL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9" name="Rechthoek 8"/>
            <p:cNvSpPr/>
            <p:nvPr/>
          </p:nvSpPr>
          <p:spPr>
            <a:xfrm>
              <a:off x="2915816" y="2852936"/>
              <a:ext cx="3600400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2000" i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</a:rPr>
                <a:t>€500.000</a:t>
              </a:r>
              <a:r>
                <a:rPr lang="nl-NL" sz="2000" i="1" dirty="0">
                  <a:ln w="12700">
                    <a:solidFill>
                      <a:schemeClr val="tx1"/>
                    </a:solidFill>
                    <a:prstDash val="solid"/>
                  </a:ln>
                  <a:latin typeface="+mj-lt"/>
                </a:rPr>
                <a:t>,</a:t>
              </a:r>
              <a:r>
                <a:rPr lang="nl-NL" sz="2000" i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</a:rPr>
                <a:t>-</a:t>
              </a:r>
              <a:endParaRPr lang="nl-NL" sz="4000" i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nl-NL" sz="3200" b="1" dirty="0">
                  <a:ln w="12700">
                    <a:solidFill>
                      <a:schemeClr val="tx1"/>
                    </a:solidFill>
                    <a:prstDash val="solid"/>
                  </a:ln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+mj-lt"/>
                </a:rPr>
                <a:t>Eculizumab</a:t>
              </a:r>
              <a:endParaRPr lang="nl-NL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endParaRPr>
            </a:p>
          </p:txBody>
        </p:sp>
        <p:sp>
          <p:nvSpPr>
            <p:cNvPr id="10" name="Rechthoek 9"/>
            <p:cNvSpPr/>
            <p:nvPr/>
          </p:nvSpPr>
          <p:spPr>
            <a:xfrm>
              <a:off x="4572000" y="3717032"/>
              <a:ext cx="3600400" cy="861774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nl-NL" sz="1800" i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</a:rPr>
                <a:t>€305.000</a:t>
              </a:r>
              <a:r>
                <a:rPr lang="nl-NL" i="1" dirty="0">
                  <a:ln w="12700">
                    <a:solidFill>
                      <a:schemeClr val="tx1"/>
                    </a:solidFill>
                    <a:prstDash val="solid"/>
                  </a:ln>
                  <a:latin typeface="+mj-lt"/>
                </a:rPr>
                <a:t>,</a:t>
              </a:r>
              <a:r>
                <a:rPr lang="nl-NL" sz="1800" i="1" dirty="0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latin typeface="+mj-lt"/>
                </a:rPr>
                <a:t>-</a:t>
              </a:r>
              <a:endParaRPr lang="nl-NL" sz="3600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latin typeface="+mj-lt"/>
              </a:endParaRPr>
            </a:p>
            <a:p>
              <a:pPr algn="ctr"/>
              <a:r>
                <a:rPr lang="nl-NL" sz="3200" b="1" cap="none" spc="0" dirty="0" err="1">
                  <a:ln w="12700">
                    <a:solidFill>
                      <a:schemeClr val="tx1"/>
                    </a:solidFill>
                    <a:prstDash val="solid"/>
                  </a:ln>
                  <a:solidFill>
                    <a:schemeClr val="tx1"/>
                  </a:solidFill>
                  <a:effectLst>
                    <a:outerShdw blurRad="60007" dist="310007" dir="7680000" sy="30000" kx="1300200" algn="ctr" rotWithShape="0">
                      <a:prstClr val="black">
                        <a:alpha val="32000"/>
                      </a:prstClr>
                    </a:outerShdw>
                  </a:effectLst>
                  <a:latin typeface="+mj-lt"/>
                </a:rPr>
                <a:t>Elaprase</a:t>
              </a:r>
              <a:endParaRPr lang="nl-NL" sz="3200" b="1" cap="none" spc="0" dirty="0">
                <a:ln w="12700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+mj-lt"/>
              </a:endParaRPr>
            </a:p>
          </p:txBody>
        </p:sp>
      </p:grpSp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100000" cy="533400"/>
          </a:xfrm>
        </p:spPr>
        <p:txBody>
          <a:bodyPr/>
          <a:lstStyle/>
          <a:p>
            <a:r>
              <a:rPr lang="nl-NL" dirty="0"/>
              <a:t>Nederlands duurste medicijnen</a:t>
            </a:r>
          </a:p>
        </p:txBody>
      </p: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2_2029794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2_2029794_1_-1_0_2_0_[3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 dirty="0" err="1">
                <a:solidFill>
                  <a:srgbClr val="FFFFFF"/>
                </a:solidFill>
                <a:latin typeface="Calibri Light"/>
              </a:rPr>
              <a:t>Eculizumab</a:t>
            </a:r>
            <a:r>
              <a:rPr lang="nl-NL" sz="2800" b="0" dirty="0">
                <a:solidFill>
                  <a:srgbClr val="FFFFFF"/>
                </a:solidFill>
                <a:latin typeface="Calibri Light"/>
              </a:rPr>
              <a:t> moet worden vergoed, ongeacht de prijs</a:t>
            </a: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Eens</a:t>
            </a:r>
          </a:p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Oneens</a:t>
            </a:r>
          </a:p>
          <a:p>
            <a:pPr marL="457200" indent="-457200">
              <a:buClr>
                <a:srgbClr val="FFFFFF"/>
              </a:buClr>
              <a:buSzPct val="100000"/>
              <a:buAutoNum type="alphaUcPeriod"/>
            </a:pPr>
            <a:endParaRPr lang="nl-NL" sz="240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7859267" y="6120944"/>
            <a:ext cx="114300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>
                <a:solidFill>
                  <a:srgbClr val="FFFFFF"/>
                </a:solidFill>
                <a:latin typeface="Calibri Light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7596337" y="5373215"/>
            <a:ext cx="1547663" cy="355599"/>
            <a:chOff x="7645400" y="5384800"/>
            <a:chExt cx="1397000" cy="355600"/>
          </a:xfrm>
        </p:grpSpPr>
        <p:sp>
          <p:nvSpPr>
            <p:cNvPr id="5" name="vss_text_0"/>
            <p:cNvSpPr/>
            <p:nvPr/>
          </p:nvSpPr>
          <p:spPr>
            <a:xfrm>
              <a:off x="7645400" y="5384800"/>
              <a:ext cx="1397000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7714181" y="5461000"/>
              <a:ext cx="183418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5867400" y="4495800"/>
            <a:ext cx="3048000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</a:p>
        </p:txBody>
      </p:sp>
      <p:graphicFrame>
        <p:nvGraphicFramePr>
          <p:cNvPr id="12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sp>
        <p:nvSpPr>
          <p:cNvPr id="17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2_2029794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2_2029794_1_1_1_-1_0_[1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 dirty="0" err="1">
                <a:solidFill>
                  <a:srgbClr val="FFFFFF"/>
                </a:solidFill>
                <a:latin typeface="Calibri Light"/>
              </a:rPr>
              <a:t>Eculizumab</a:t>
            </a:r>
            <a:r>
              <a:rPr lang="nl-NL" sz="2800" b="0" dirty="0">
                <a:solidFill>
                  <a:srgbClr val="FFFFFF"/>
                </a:solidFill>
                <a:latin typeface="Calibri Light"/>
              </a:rPr>
              <a:t> moet worden vergoed, ongeacht de prijs</a:t>
            </a:r>
          </a:p>
        </p:txBody>
      </p:sp>
      <p:grpSp>
        <p:nvGrpSpPr>
          <p:cNvPr id="3" name="vss_group_1"/>
          <p:cNvGrpSpPr/>
          <p:nvPr/>
        </p:nvGrpSpPr>
        <p:grpSpPr>
          <a:xfrm>
            <a:off x="7596337" y="5373215"/>
            <a:ext cx="1547663" cy="355599"/>
            <a:chOff x="7645400" y="5384800"/>
            <a:chExt cx="2351586" cy="355600"/>
          </a:xfrm>
        </p:grpSpPr>
        <p:sp>
          <p:nvSpPr>
            <p:cNvPr id="22" name="vss_text_0"/>
            <p:cNvSpPr/>
            <p:nvPr/>
          </p:nvSpPr>
          <p:spPr>
            <a:xfrm>
              <a:off x="7645400" y="5384800"/>
              <a:ext cx="2351586" cy="355600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  <a:endParaRPr lang="nl-NL" dirty="0">
                <a:solidFill>
                  <a:srgbClr val="FFFFFF"/>
                </a:solidFill>
                <a:latin typeface="Calibri Light"/>
              </a:endParaRPr>
            </a:p>
          </p:txBody>
        </p:sp>
        <p:sp>
          <p:nvSpPr>
            <p:cNvPr id="23" name="vss_light"/>
            <p:cNvSpPr/>
            <p:nvPr/>
          </p:nvSpPr>
          <p:spPr>
            <a:xfrm>
              <a:off x="7761180" y="5461000"/>
              <a:ext cx="308749" cy="20320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graphicFrame>
        <p:nvGraphicFramePr>
          <p:cNvPr id="29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grpSp>
        <p:nvGrpSpPr>
          <p:cNvPr id="4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36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37" name="rg_axis_0" hidden="1"/>
            <p:cNvSpPr txBox="1"/>
            <p:nvPr/>
          </p:nvSpPr>
          <p:spPr>
            <a:xfrm>
              <a:off x="29169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8" name="rg_axisTick_0" hidden="1"/>
            <p:cNvSpPr txBox="1"/>
            <p:nvPr/>
          </p:nvSpPr>
          <p:spPr>
            <a:xfrm>
              <a:off x="2853434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9" name="rg_axisTick_1" hidden="1"/>
            <p:cNvSpPr txBox="1"/>
            <p:nvPr/>
          </p:nvSpPr>
          <p:spPr>
            <a:xfrm>
              <a:off x="2853434" y="355701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0" name="rg_axisTick_2" hidden="1"/>
            <p:cNvSpPr txBox="1"/>
            <p:nvPr/>
          </p:nvSpPr>
          <p:spPr>
            <a:xfrm>
              <a:off x="2853434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1" name="rg_axisBullet_0_0"/>
            <p:cNvSpPr txBox="1"/>
            <p:nvPr/>
          </p:nvSpPr>
          <p:spPr>
            <a:xfrm>
              <a:off x="707136" y="1905000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A.</a:t>
              </a:r>
            </a:p>
          </p:txBody>
        </p:sp>
        <p:sp>
          <p:nvSpPr>
            <p:cNvPr id="42" name="rg_axisBullet_1_0"/>
            <p:cNvSpPr txBox="1"/>
            <p:nvPr/>
          </p:nvSpPr>
          <p:spPr>
            <a:xfrm>
              <a:off x="707136" y="3595116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B.</a:t>
              </a:r>
            </a:p>
          </p:txBody>
        </p:sp>
        <p:sp>
          <p:nvSpPr>
            <p:cNvPr id="43" name="rg_axisLabel_0_0"/>
            <p:cNvSpPr txBox="1"/>
            <p:nvPr/>
          </p:nvSpPr>
          <p:spPr>
            <a:xfrm>
              <a:off x="1164336" y="1905000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Eens</a:t>
              </a:r>
            </a:p>
          </p:txBody>
        </p:sp>
        <p:sp>
          <p:nvSpPr>
            <p:cNvPr id="44" name="rg_axisLabel_1_0"/>
            <p:cNvSpPr txBox="1"/>
            <p:nvPr/>
          </p:nvSpPr>
          <p:spPr>
            <a:xfrm>
              <a:off x="1164336" y="3595115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Oneens</a:t>
              </a:r>
            </a:p>
          </p:txBody>
        </p:sp>
        <p:sp>
          <p:nvSpPr>
            <p:cNvPr id="46" name="rg_bar_0_0"/>
            <p:cNvSpPr txBox="1"/>
            <p:nvPr/>
          </p:nvSpPr>
          <p:spPr>
            <a:xfrm>
              <a:off x="2929634" y="2521458"/>
              <a:ext cx="221615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7" name="rg_bar_1_0"/>
            <p:cNvSpPr txBox="1"/>
            <p:nvPr/>
          </p:nvSpPr>
          <p:spPr>
            <a:xfrm>
              <a:off x="2929634" y="4211574"/>
              <a:ext cx="44323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8" name="rg_barLabel_0_0"/>
            <p:cNvSpPr txBox="1"/>
            <p:nvPr/>
          </p:nvSpPr>
          <p:spPr>
            <a:xfrm>
              <a:off x="5221982" y="252145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50,0%</a:t>
              </a:r>
            </a:p>
          </p:txBody>
        </p:sp>
        <p:sp>
          <p:nvSpPr>
            <p:cNvPr id="49" name="rg_barLabel_1_0"/>
            <p:cNvSpPr txBox="1"/>
            <p:nvPr/>
          </p:nvSpPr>
          <p:spPr>
            <a:xfrm>
              <a:off x="7438135" y="4211573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100,0%</a:t>
              </a:r>
            </a:p>
          </p:txBody>
        </p:sp>
      </p:grpSp>
      <p:sp>
        <p:nvSpPr>
          <p:cNvPr id="30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  <p:sp>
        <p:nvSpPr>
          <p:cNvPr id="54" name="ResultsGraphExplanation0"/>
          <p:cNvSpPr txBox="1"/>
          <p:nvPr/>
        </p:nvSpPr>
        <p:spPr>
          <a:xfrm>
            <a:off x="3945635" y="18288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G:\My Pictures\drug_costs-ma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04664" y="1406394"/>
            <a:ext cx="11377264" cy="5451606"/>
          </a:xfrm>
          <a:prstGeom prst="rect">
            <a:avLst/>
          </a:prstGeom>
          <a:noFill/>
        </p:spPr>
      </p:pic>
      <p:sp>
        <p:nvSpPr>
          <p:cNvPr id="5" name="Rechthoek 4"/>
          <p:cNvSpPr/>
          <p:nvPr/>
        </p:nvSpPr>
        <p:spPr>
          <a:xfrm rot="16200000">
            <a:off x="4031940" y="-3699284"/>
            <a:ext cx="108012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323528" y="620688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Kosten in de zorg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el 1"/>
          <p:cNvSpPr>
            <a:spLocks noGrp="1"/>
          </p:cNvSpPr>
          <p:nvPr>
            <p:ph type="title"/>
          </p:nvPr>
        </p:nvSpPr>
        <p:spPr bwMode="auto">
          <a:xfrm>
            <a:off x="522000" y="836712"/>
            <a:ext cx="8100000" cy="533400"/>
          </a:xfrm>
          <a:noFill/>
          <a:ln>
            <a:miter lim="800000"/>
            <a:headEnd/>
            <a:tailEnd/>
          </a:ln>
        </p:spPr>
        <p:txBody>
          <a:bodyPr wrap="square" lIns="64288" tIns="32144" rIns="64288" bIns="32144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00000"/>
              </a:lnSpc>
            </a:pPr>
            <a:r>
              <a:rPr lang="en-US" sz="4000" b="1" dirty="0" err="1">
                <a:latin typeface="Calibri" pitchFamily="34" charset="0"/>
                <a:cs typeface="Calibri" pitchFamily="34" charset="0"/>
              </a:rPr>
              <a:t>Weesgeneesmiddelen</a:t>
            </a:r>
            <a:br>
              <a:rPr lang="en-US" sz="4000" b="1" dirty="0">
                <a:latin typeface="Calibri" pitchFamily="34" charset="0"/>
                <a:cs typeface="Calibri" pitchFamily="34" charset="0"/>
              </a:rPr>
            </a:br>
            <a:r>
              <a:rPr lang="en-US" sz="2000" b="0" i="1" dirty="0" err="1">
                <a:latin typeface="Calibri" pitchFamily="34" charset="0"/>
                <a:cs typeface="Calibri" pitchFamily="34" charset="0"/>
              </a:rPr>
              <a:t>Geneesmiddel</a:t>
            </a:r>
            <a:r>
              <a:rPr lang="en-US" sz="2000" b="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i="1" dirty="0" err="1">
                <a:latin typeface="Calibri" pitchFamily="34" charset="0"/>
                <a:cs typeface="Calibri" pitchFamily="34" charset="0"/>
              </a:rPr>
              <a:t>voor</a:t>
            </a:r>
            <a:r>
              <a:rPr lang="en-US" sz="2000" b="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i="1" dirty="0" err="1">
                <a:latin typeface="Calibri" pitchFamily="34" charset="0"/>
                <a:cs typeface="Calibri" pitchFamily="34" charset="0"/>
              </a:rPr>
              <a:t>zeldzame</a:t>
            </a:r>
            <a:r>
              <a:rPr lang="en-US" sz="2000" b="0" i="1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000" b="0" i="1" dirty="0" err="1">
                <a:latin typeface="Calibri" pitchFamily="34" charset="0"/>
                <a:cs typeface="Calibri" pitchFamily="34" charset="0"/>
              </a:rPr>
              <a:t>ziekte</a:t>
            </a:r>
            <a:endParaRPr lang="en-US" sz="1400" b="0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0.5% </a:t>
            </a:r>
            <a:r>
              <a:rPr lang="en-US" dirty="0" err="1"/>
              <a:t>bevolking</a:t>
            </a:r>
            <a:r>
              <a:rPr lang="en-US" dirty="0"/>
              <a:t> NL </a:t>
            </a:r>
            <a:r>
              <a:rPr lang="en-US" dirty="0" err="1"/>
              <a:t>behandelbare</a:t>
            </a:r>
            <a:r>
              <a:rPr lang="en-US" dirty="0"/>
              <a:t> </a:t>
            </a:r>
            <a:r>
              <a:rPr lang="en-US" dirty="0" err="1"/>
              <a:t>weesziekte</a:t>
            </a: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5% van de </a:t>
            </a:r>
            <a:r>
              <a:rPr lang="en-US" dirty="0" err="1"/>
              <a:t>totale</a:t>
            </a:r>
            <a:r>
              <a:rPr lang="en-US" dirty="0"/>
              <a:t> </a:t>
            </a:r>
            <a:r>
              <a:rPr lang="en-US" dirty="0" err="1"/>
              <a:t>medicijn</a:t>
            </a:r>
            <a:r>
              <a:rPr lang="en-US" dirty="0"/>
              <a:t> </a:t>
            </a:r>
            <a:r>
              <a:rPr lang="en-US" dirty="0" err="1"/>
              <a:t>kosten</a:t>
            </a:r>
            <a:endParaRPr 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r>
              <a:rPr lang="en-US" dirty="0"/>
              <a:t>€260.000.000,- per </a:t>
            </a:r>
            <a:r>
              <a:rPr lang="en-US" dirty="0" err="1"/>
              <a:t>jaar</a:t>
            </a:r>
            <a:endParaRPr lang="en-US" dirty="0"/>
          </a:p>
          <a:p>
            <a:pPr lvl="1"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  <a:p>
            <a:pPr>
              <a:lnSpc>
                <a:spcPct val="150000"/>
              </a:lnSpc>
              <a:buFont typeface="Wingdings" pitchFamily="2" charset="2"/>
              <a:buChar char="v"/>
            </a:pPr>
            <a:endParaRPr lang="en-US" dirty="0"/>
          </a:p>
          <a:p>
            <a:pPr lvl="1">
              <a:lnSpc>
                <a:spcPct val="150000"/>
              </a:lnSpc>
              <a:buNone/>
            </a:pPr>
            <a:endParaRPr lang="en-US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6950"/>
          <a:stretch>
            <a:fillRect/>
          </a:stretch>
        </p:blipFill>
        <p:spPr bwMode="auto">
          <a:xfrm>
            <a:off x="107504" y="1484784"/>
            <a:ext cx="5580454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4653136"/>
            <a:ext cx="5192688" cy="147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2636912"/>
            <a:ext cx="5217030" cy="844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840" y="3573016"/>
            <a:ext cx="5679976" cy="86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http://image.slidesharecdn.com/orphancafe27juni2013ceessmit-130703060423-phpapp01/95/patient-groups-as-research-partners-a-changing-perspective-23-638.jpg?cb=1400480297"/>
          <p:cNvPicPr>
            <a:picLocks noChangeAspect="1" noChangeArrowheads="1"/>
          </p:cNvPicPr>
          <p:nvPr/>
        </p:nvPicPr>
        <p:blipFill>
          <a:blip r:embed="rId6" cstate="print"/>
          <a:srcRect l="16589" t="4135" r="8760"/>
          <a:stretch>
            <a:fillRect/>
          </a:stretch>
        </p:blipFill>
        <p:spPr bwMode="auto">
          <a:xfrm>
            <a:off x="0" y="3068960"/>
            <a:ext cx="2278041" cy="2196355"/>
          </a:xfrm>
          <a:prstGeom prst="rect">
            <a:avLst/>
          </a:prstGeom>
          <a:noFill/>
        </p:spPr>
      </p:pic>
      <p:pic>
        <p:nvPicPr>
          <p:cNvPr id="9" name="Picture 4" descr="C:\Users\z979206\AppData\Local\Microsoft\Windows\Temporary Internet Files\Content.Outlook\P4PGOGEV\IMG_2506.JPG"/>
          <p:cNvPicPr>
            <a:picLocks noChangeAspect="1" noChangeArrowheads="1"/>
          </p:cNvPicPr>
          <p:nvPr/>
        </p:nvPicPr>
        <p:blipFill>
          <a:blip r:embed="rId7" cstate="print"/>
          <a:srcRect l="3801" t="22700" b="54200"/>
          <a:stretch>
            <a:fillRect/>
          </a:stretch>
        </p:blipFill>
        <p:spPr bwMode="auto">
          <a:xfrm>
            <a:off x="5545441" y="1700808"/>
            <a:ext cx="3598559" cy="864096"/>
          </a:xfrm>
          <a:prstGeom prst="rect">
            <a:avLst/>
          </a:prstGeom>
          <a:noFill/>
        </p:spPr>
      </p:pic>
      <p:pic>
        <p:nvPicPr>
          <p:cNvPr id="10" name="Picture 4" descr="http://pbs.twimg.com/media/CTxsGzYWUAEFifE.jpg"/>
          <p:cNvPicPr>
            <a:picLocks noChangeAspect="1" noChangeArrowheads="1"/>
          </p:cNvPicPr>
          <p:nvPr/>
        </p:nvPicPr>
        <p:blipFill>
          <a:blip r:embed="rId8" cstate="print"/>
          <a:srcRect r="49083" b="54772"/>
          <a:stretch>
            <a:fillRect/>
          </a:stretch>
        </p:blipFill>
        <p:spPr bwMode="auto">
          <a:xfrm>
            <a:off x="6660232" y="4725144"/>
            <a:ext cx="2051720" cy="1315205"/>
          </a:xfrm>
          <a:prstGeom prst="rect">
            <a:avLst/>
          </a:prstGeom>
          <a:noFill/>
        </p:spPr>
      </p:pic>
      <p:sp>
        <p:nvSpPr>
          <p:cNvPr id="11" name="Titel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2" name="Rechthoek 11"/>
          <p:cNvSpPr/>
          <p:nvPr/>
        </p:nvSpPr>
        <p:spPr>
          <a:xfrm rot="16200000">
            <a:off x="4031940" y="-3771291"/>
            <a:ext cx="108012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3" name="Titel 1"/>
          <p:cNvSpPr txBox="1">
            <a:spLocks/>
          </p:cNvSpPr>
          <p:nvPr/>
        </p:nvSpPr>
        <p:spPr>
          <a:xfrm>
            <a:off x="35496" y="620688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lnSpc>
                <a:spcPts val="4200"/>
              </a:lnSpc>
              <a:spcBef>
                <a:spcPct val="0"/>
              </a:spcBef>
              <a:defRPr/>
            </a:pPr>
            <a:r>
              <a:rPr 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Hoe om te gaan met dure geneesmiddelen?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Afbeeldingsresultaat voor priceta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556792"/>
            <a:ext cx="5539601" cy="4680520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Prijskaartje weesgeneesmiddelen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 rot="19472955">
            <a:off x="3381001" y="2201687"/>
            <a:ext cx="3816424" cy="4125365"/>
          </a:xfrm>
        </p:spPr>
        <p:txBody>
          <a:bodyPr/>
          <a:lstStyle/>
          <a:p>
            <a:pPr>
              <a:buNone/>
            </a:pPr>
            <a:r>
              <a:rPr lang="nl-NL" dirty="0"/>
              <a:t>Zeldzame ziekte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Hoge ontwikkelkosten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Geen concurrent</a:t>
            </a:r>
          </a:p>
          <a:p>
            <a:pPr>
              <a:buNone/>
            </a:pPr>
            <a:endParaRPr lang="nl-NL" dirty="0"/>
          </a:p>
          <a:p>
            <a:pPr>
              <a:buNone/>
            </a:pPr>
            <a:r>
              <a:rPr lang="nl-NL" dirty="0"/>
              <a:t>“</a:t>
            </a:r>
            <a:r>
              <a:rPr lang="nl-NL" dirty="0" err="1"/>
              <a:t>Willingness</a:t>
            </a:r>
            <a:r>
              <a:rPr lang="nl-NL" dirty="0"/>
              <a:t> to </a:t>
            </a:r>
            <a:r>
              <a:rPr lang="nl-NL" dirty="0" err="1"/>
              <a:t>pay</a:t>
            </a:r>
            <a:r>
              <a:rPr lang="nl-NL" dirty="0"/>
              <a:t>”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539552" y="6237312"/>
            <a:ext cx="43204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i="1" dirty="0"/>
              <a:t>NRC “Ontwikkelen medicijn kanker kost fractie van wat industrie beweert”  -  JAMA </a:t>
            </a:r>
            <a:r>
              <a:rPr lang="nl-NL" sz="1400" i="1" dirty="0" err="1"/>
              <a:t>Internal</a:t>
            </a:r>
            <a:r>
              <a:rPr lang="nl-NL" sz="1400" i="1" dirty="0"/>
              <a:t> </a:t>
            </a:r>
            <a:r>
              <a:rPr lang="nl-NL" sz="1400" i="1" dirty="0" err="1"/>
              <a:t>Medicine</a:t>
            </a:r>
            <a:endParaRPr lang="nl-NL" sz="1400" i="1" dirty="0"/>
          </a:p>
        </p:txBody>
      </p:sp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>
                <a:latin typeface="Calibri" pitchFamily="34" charset="0"/>
                <a:cs typeface="Calibri" pitchFamily="34" charset="0"/>
              </a:rPr>
              <a:t>Kosten</a:t>
            </a:r>
            <a:r>
              <a:rPr lang="en-US" dirty="0">
                <a:latin typeface="Calibri" pitchFamily="34" charset="0"/>
                <a:cs typeface="Calibri" pitchFamily="34" charset="0"/>
              </a:rPr>
              <a:t> per </a:t>
            </a:r>
            <a:r>
              <a:rPr lang="en-US" dirty="0" err="1">
                <a:latin typeface="Calibri" pitchFamily="34" charset="0"/>
                <a:cs typeface="Calibri" pitchFamily="34" charset="0"/>
              </a:rPr>
              <a:t>levensjaar</a:t>
            </a:r>
            <a:r>
              <a:rPr lang="en-US" dirty="0">
                <a:latin typeface="Calibri" pitchFamily="34" charset="0"/>
                <a:cs typeface="Calibri" pitchFamily="34" charset="0"/>
              </a:rPr>
              <a:t> (QALY) </a:t>
            </a:r>
            <a:endParaRPr lang="en-US" sz="40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7633" name="Rectangle 1"/>
          <p:cNvSpPr>
            <a:spLocks/>
          </p:cNvSpPr>
          <p:nvPr/>
        </p:nvSpPr>
        <p:spPr bwMode="auto">
          <a:xfrm>
            <a:off x="0" y="-263291"/>
            <a:ext cx="9144000" cy="526585"/>
          </a:xfrm>
          <a:prstGeom prst="rect">
            <a:avLst/>
          </a:prstGeom>
          <a:noFill/>
          <a:ln w="25400">
            <a:noFill/>
            <a:prstDash val="solid"/>
            <a:miter lim="800000"/>
            <a:headEnd/>
            <a:tailEnd/>
          </a:ln>
          <a:effectLst/>
        </p:spPr>
        <p:txBody>
          <a:bodyPr vert="horz" wrap="square" lIns="64288" tIns="32144" rIns="64288" bIns="32144" numCol="1" anchor="ctr" anchorCtr="0" compatLnSpc="1">
            <a:prstTxWarp prst="textNoShape">
              <a:avLst/>
            </a:prstTxWarp>
            <a:spAutoFit/>
          </a:bodyPr>
          <a:lstStyle/>
          <a:p>
            <a:pPr defTabSz="642882"/>
            <a:endParaRPr lang="nl-NL" dirty="0"/>
          </a:p>
        </p:txBody>
      </p:sp>
      <p:pic>
        <p:nvPicPr>
          <p:cNvPr id="15362" name="Picture 2" descr="Afbeeldingsresultaat voor grens 80.000 qal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35695" y="1700808"/>
            <a:ext cx="7236705" cy="44524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Rechthoek 7"/>
          <p:cNvSpPr/>
          <p:nvPr/>
        </p:nvSpPr>
        <p:spPr>
          <a:xfrm rot="16200000">
            <a:off x="4031940" y="-3555269"/>
            <a:ext cx="108012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35496" y="836712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lnSpc>
                <a:spcPts val="4200"/>
              </a:lnSpc>
              <a:spcBef>
                <a:spcPct val="0"/>
              </a:spcBef>
              <a:defRPr/>
            </a:pPr>
            <a:r>
              <a:rPr 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Hoe om te gaan met dure geneesmiddelen?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3_2029795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3_2029795_1_-1_0_2_0_[3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Wie is de verantwoordelijke om deze kosten terug te dringen?</a:t>
            </a: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Politici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Artsen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Patienten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Verzekeraar</a:t>
            </a:r>
          </a:p>
          <a:p>
            <a:pPr marL="508000" indent="-5080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Alle bovenstaande</a:t>
            </a:r>
          </a:p>
          <a:p>
            <a:pPr marL="457200" indent="-457200">
              <a:spcBef>
                <a:spcPts val="20"/>
              </a:spcBef>
              <a:buClr>
                <a:srgbClr val="FFFFFF"/>
              </a:buClr>
              <a:buSzPct val="100000"/>
              <a:buAutoNum type="alphaUcPeriod"/>
            </a:pPr>
            <a:endParaRPr lang="nl-NL" sz="24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7859267" y="6120944"/>
            <a:ext cx="114300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>
                <a:solidFill>
                  <a:srgbClr val="FFFFFF"/>
                </a:solidFill>
                <a:latin typeface="Calibri Light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5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5134024" y="4495801"/>
            <a:ext cx="3781376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</a:p>
        </p:txBody>
      </p:sp>
      <p:graphicFrame>
        <p:nvGraphicFramePr>
          <p:cNvPr id="12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sp>
        <p:nvSpPr>
          <p:cNvPr id="17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3_2029795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6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3_2029795_1_1_1_-1_0_[1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Wie is de verantwoordelijke om deze kosten terug te dringen?</a:t>
            </a:r>
          </a:p>
        </p:txBody>
      </p:sp>
      <p:grpSp>
        <p:nvGrpSpPr>
          <p:cNvPr id="3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32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33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graphicFrame>
        <p:nvGraphicFramePr>
          <p:cNvPr id="39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1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grpSp>
        <p:nvGrpSpPr>
          <p:cNvPr id="99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45" name="rg_background_1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61" name="rg_axis_1" hidden="1"/>
            <p:cNvSpPr txBox="1"/>
            <p:nvPr/>
          </p:nvSpPr>
          <p:spPr>
            <a:xfrm>
              <a:off x="32217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0" name="rg_axisTick_0" hidden="1"/>
            <p:cNvSpPr txBox="1"/>
            <p:nvPr/>
          </p:nvSpPr>
          <p:spPr>
            <a:xfrm>
              <a:off x="3158234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1" name="rg_axisTick_1" hidden="1"/>
            <p:cNvSpPr txBox="1"/>
            <p:nvPr/>
          </p:nvSpPr>
          <p:spPr>
            <a:xfrm>
              <a:off x="3158234" y="254294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3" name="rg_axisTick_2" hidden="1"/>
            <p:cNvSpPr txBox="1"/>
            <p:nvPr/>
          </p:nvSpPr>
          <p:spPr>
            <a:xfrm>
              <a:off x="3158234" y="321899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4" name="rg_axisTick_3" hidden="1"/>
            <p:cNvSpPr txBox="1"/>
            <p:nvPr/>
          </p:nvSpPr>
          <p:spPr>
            <a:xfrm>
              <a:off x="3158234" y="3895039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5" name="rg_axisTick_4" hidden="1"/>
            <p:cNvSpPr txBox="1"/>
            <p:nvPr/>
          </p:nvSpPr>
          <p:spPr>
            <a:xfrm>
              <a:off x="3158234" y="4571085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6" name="rg_axisTick_5" hidden="1"/>
            <p:cNvSpPr txBox="1"/>
            <p:nvPr/>
          </p:nvSpPr>
          <p:spPr>
            <a:xfrm>
              <a:off x="3158234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77" name="rg_axisBullet_0_1"/>
            <p:cNvSpPr txBox="1"/>
            <p:nvPr/>
          </p:nvSpPr>
          <p:spPr>
            <a:xfrm>
              <a:off x="707136" y="1905000"/>
              <a:ext cx="381000" cy="59984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A.</a:t>
              </a:r>
            </a:p>
          </p:txBody>
        </p:sp>
        <p:sp>
          <p:nvSpPr>
            <p:cNvPr id="78" name="rg_axisBullet_1_1"/>
            <p:cNvSpPr txBox="1"/>
            <p:nvPr/>
          </p:nvSpPr>
          <p:spPr>
            <a:xfrm>
              <a:off x="707136" y="2581046"/>
              <a:ext cx="381000" cy="59984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B.</a:t>
              </a:r>
            </a:p>
          </p:txBody>
        </p:sp>
        <p:sp>
          <p:nvSpPr>
            <p:cNvPr id="80" name="rg_axisBullet_2_1"/>
            <p:cNvSpPr txBox="1"/>
            <p:nvPr/>
          </p:nvSpPr>
          <p:spPr>
            <a:xfrm>
              <a:off x="707136" y="3257092"/>
              <a:ext cx="381000" cy="59984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C.</a:t>
              </a:r>
            </a:p>
          </p:txBody>
        </p:sp>
        <p:sp>
          <p:nvSpPr>
            <p:cNvPr id="81" name="rg_axisBullet_3_1"/>
            <p:cNvSpPr txBox="1"/>
            <p:nvPr/>
          </p:nvSpPr>
          <p:spPr>
            <a:xfrm>
              <a:off x="707136" y="3933139"/>
              <a:ext cx="381000" cy="59984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D.</a:t>
              </a:r>
            </a:p>
          </p:txBody>
        </p:sp>
        <p:sp>
          <p:nvSpPr>
            <p:cNvPr id="82" name="rg_axisBullet_4_1"/>
            <p:cNvSpPr txBox="1"/>
            <p:nvPr/>
          </p:nvSpPr>
          <p:spPr>
            <a:xfrm>
              <a:off x="707136" y="4609185"/>
              <a:ext cx="381000" cy="59984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E.</a:t>
              </a:r>
            </a:p>
          </p:txBody>
        </p:sp>
        <p:sp>
          <p:nvSpPr>
            <p:cNvPr id="83" name="rg_axisLabel_0_1"/>
            <p:cNvSpPr txBox="1"/>
            <p:nvPr/>
          </p:nvSpPr>
          <p:spPr>
            <a:xfrm>
              <a:off x="1164336" y="1905000"/>
              <a:ext cx="1981198" cy="599845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000">
                  <a:solidFill>
                    <a:srgbClr val="FFFFFF"/>
                  </a:solidFill>
                  <a:latin typeface="Calibri Light"/>
                </a:rPr>
                <a:t>Politici</a:t>
              </a:r>
            </a:p>
          </p:txBody>
        </p:sp>
        <p:sp>
          <p:nvSpPr>
            <p:cNvPr id="84" name="rg_axisLabel_1_1"/>
            <p:cNvSpPr txBox="1"/>
            <p:nvPr/>
          </p:nvSpPr>
          <p:spPr>
            <a:xfrm>
              <a:off x="1164336" y="2581044"/>
              <a:ext cx="1981198" cy="599845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000">
                  <a:solidFill>
                    <a:srgbClr val="FFFFFF"/>
                  </a:solidFill>
                  <a:latin typeface="Calibri Light"/>
                </a:rPr>
                <a:t>Artsen</a:t>
              </a:r>
            </a:p>
          </p:txBody>
        </p:sp>
        <p:sp>
          <p:nvSpPr>
            <p:cNvPr id="85" name="rg_axisLabel_2_1"/>
            <p:cNvSpPr txBox="1"/>
            <p:nvPr/>
          </p:nvSpPr>
          <p:spPr>
            <a:xfrm>
              <a:off x="1164336" y="3257091"/>
              <a:ext cx="1981198" cy="599845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000">
                  <a:solidFill>
                    <a:srgbClr val="FFFFFF"/>
                  </a:solidFill>
                  <a:latin typeface="Calibri Light"/>
                </a:rPr>
                <a:t>Patienten</a:t>
              </a:r>
            </a:p>
          </p:txBody>
        </p:sp>
        <p:sp>
          <p:nvSpPr>
            <p:cNvPr id="86" name="rg_axisLabel_3_1"/>
            <p:cNvSpPr txBox="1"/>
            <p:nvPr/>
          </p:nvSpPr>
          <p:spPr>
            <a:xfrm>
              <a:off x="1164336" y="3933137"/>
              <a:ext cx="1981198" cy="599845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000">
                  <a:solidFill>
                    <a:srgbClr val="FFFFFF"/>
                  </a:solidFill>
                  <a:latin typeface="Calibri Light"/>
                </a:rPr>
                <a:t>Verzekeraar</a:t>
              </a:r>
            </a:p>
          </p:txBody>
        </p:sp>
        <p:sp>
          <p:nvSpPr>
            <p:cNvPr id="87" name="rg_axisLabel_4_1"/>
            <p:cNvSpPr txBox="1"/>
            <p:nvPr/>
          </p:nvSpPr>
          <p:spPr>
            <a:xfrm>
              <a:off x="1164336" y="4609184"/>
              <a:ext cx="1981198" cy="599845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000">
                  <a:solidFill>
                    <a:srgbClr val="FFFFFF"/>
                  </a:solidFill>
                  <a:latin typeface="Calibri Light"/>
                </a:rPr>
                <a:t>Alle bovenstaande</a:t>
              </a:r>
            </a:p>
          </p:txBody>
        </p:sp>
        <p:sp>
          <p:nvSpPr>
            <p:cNvPr id="89" name="rg_bar_0_1"/>
            <p:cNvSpPr txBox="1"/>
            <p:nvPr/>
          </p:nvSpPr>
          <p:spPr>
            <a:xfrm>
              <a:off x="3234434" y="2014423"/>
              <a:ext cx="8255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0" name="rg_bar_1_1"/>
            <p:cNvSpPr txBox="1"/>
            <p:nvPr/>
          </p:nvSpPr>
          <p:spPr>
            <a:xfrm>
              <a:off x="3234434" y="2690469"/>
              <a:ext cx="16510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1" name="rg_bar_2_1"/>
            <p:cNvSpPr txBox="1"/>
            <p:nvPr/>
          </p:nvSpPr>
          <p:spPr>
            <a:xfrm>
              <a:off x="3234434" y="3366516"/>
              <a:ext cx="24765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2" name="rg_bar_3_1"/>
            <p:cNvSpPr txBox="1"/>
            <p:nvPr/>
          </p:nvSpPr>
          <p:spPr>
            <a:xfrm>
              <a:off x="3234434" y="4042562"/>
              <a:ext cx="33020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3" name="rg_bar_4_1"/>
            <p:cNvSpPr txBox="1"/>
            <p:nvPr/>
          </p:nvSpPr>
          <p:spPr>
            <a:xfrm>
              <a:off x="3234434" y="4718608"/>
              <a:ext cx="41275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94" name="rg_barLabel_0_1"/>
            <p:cNvSpPr txBox="1"/>
            <p:nvPr/>
          </p:nvSpPr>
          <p:spPr>
            <a:xfrm>
              <a:off x="4136133" y="2014422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20,0%</a:t>
              </a:r>
            </a:p>
          </p:txBody>
        </p:sp>
        <p:sp>
          <p:nvSpPr>
            <p:cNvPr id="95" name="rg_barLabel_1_1"/>
            <p:cNvSpPr txBox="1"/>
            <p:nvPr/>
          </p:nvSpPr>
          <p:spPr>
            <a:xfrm>
              <a:off x="4961633" y="2690466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40,0%</a:t>
              </a:r>
            </a:p>
          </p:txBody>
        </p:sp>
        <p:sp>
          <p:nvSpPr>
            <p:cNvPr id="96" name="rg_barLabel_2_1"/>
            <p:cNvSpPr txBox="1"/>
            <p:nvPr/>
          </p:nvSpPr>
          <p:spPr>
            <a:xfrm>
              <a:off x="5787133" y="336651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60,0%</a:t>
              </a:r>
            </a:p>
          </p:txBody>
        </p:sp>
        <p:sp>
          <p:nvSpPr>
            <p:cNvPr id="97" name="rg_barLabel_3_1"/>
            <p:cNvSpPr txBox="1"/>
            <p:nvPr/>
          </p:nvSpPr>
          <p:spPr>
            <a:xfrm>
              <a:off x="6612635" y="4042562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80,0%</a:t>
              </a:r>
            </a:p>
          </p:txBody>
        </p:sp>
        <p:sp>
          <p:nvSpPr>
            <p:cNvPr id="98" name="rg_barLabel_4_1"/>
            <p:cNvSpPr txBox="1"/>
            <p:nvPr/>
          </p:nvSpPr>
          <p:spPr>
            <a:xfrm>
              <a:off x="7438135" y="4718608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100,0%</a:t>
              </a:r>
            </a:p>
          </p:txBody>
        </p:sp>
      </p:grpSp>
      <p:sp>
        <p:nvSpPr>
          <p:cNvPr id="46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  <p:sp>
        <p:nvSpPr>
          <p:cNvPr id="54" name="ResultsGraphExplanation0"/>
          <p:cNvSpPr txBox="1"/>
          <p:nvPr/>
        </p:nvSpPr>
        <p:spPr>
          <a:xfrm>
            <a:off x="3945635" y="18288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Pictures\Website\Samenwerking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359980"/>
            <a:ext cx="9144000" cy="7749540"/>
          </a:xfrm>
          <a:prstGeom prst="rect">
            <a:avLst/>
          </a:prstGeom>
          <a:noFill/>
        </p:spPr>
      </p:pic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Rechthoek 6"/>
          <p:cNvSpPr/>
          <p:nvPr/>
        </p:nvSpPr>
        <p:spPr>
          <a:xfrm rot="16200000">
            <a:off x="4031940" y="-3699284"/>
            <a:ext cx="108012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100000" cy="533400"/>
          </a:xfrm>
        </p:spPr>
        <p:txBody>
          <a:bodyPr/>
          <a:lstStyle/>
          <a:p>
            <a:pPr algn="ctr"/>
            <a:r>
              <a:rPr lang="nl-NL" dirty="0">
                <a:solidFill>
                  <a:schemeClr val="bg2"/>
                </a:solidFill>
              </a:rPr>
              <a:t>Landelijke werkgroep</a:t>
            </a:r>
            <a:br>
              <a:rPr lang="nl-NL" dirty="0">
                <a:solidFill>
                  <a:schemeClr val="bg2"/>
                </a:solidFill>
              </a:rPr>
            </a:br>
            <a:r>
              <a:rPr lang="nl-NL" b="0" dirty="0">
                <a:solidFill>
                  <a:schemeClr val="bg2"/>
                </a:solidFill>
              </a:rPr>
              <a:t>Atypische HUS</a:t>
            </a:r>
            <a:endParaRPr lang="nl-NL" b="0" i="1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/>
          <p:cNvSpPr txBox="1"/>
          <p:nvPr/>
        </p:nvSpPr>
        <p:spPr>
          <a:xfrm>
            <a:off x="6480720" y="2310552"/>
            <a:ext cx="2123728" cy="104644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nl-NL" sz="6200" dirty="0">
                <a:solidFill>
                  <a:srgbClr val="0070C0"/>
                </a:solidFill>
              </a:rPr>
              <a:t>ISICO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Optimaal behandelschema?</a:t>
            </a:r>
          </a:p>
        </p:txBody>
      </p:sp>
      <p:grpSp>
        <p:nvGrpSpPr>
          <p:cNvPr id="3" name="Groep 15"/>
          <p:cNvGrpSpPr/>
          <p:nvPr/>
        </p:nvGrpSpPr>
        <p:grpSpPr>
          <a:xfrm>
            <a:off x="5220071" y="4047455"/>
            <a:ext cx="2448273" cy="1934478"/>
            <a:chOff x="5004050" y="1495738"/>
            <a:chExt cx="2937928" cy="2176288"/>
          </a:xfrm>
        </p:grpSpPr>
        <p:pic>
          <p:nvPicPr>
            <p:cNvPr id="4" name="Picture 2" descr="https://www.boilermakers.org/files/news/photos/rising_health_care_costs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321100" y="1646802"/>
              <a:ext cx="2620878" cy="202522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  <p:sp>
          <p:nvSpPr>
            <p:cNvPr id="15" name="Tekstvak 14"/>
            <p:cNvSpPr txBox="1"/>
            <p:nvPr/>
          </p:nvSpPr>
          <p:spPr>
            <a:xfrm>
              <a:off x="5004050" y="1495738"/>
              <a:ext cx="2505880" cy="5193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4. Kosten</a:t>
              </a:r>
            </a:p>
          </p:txBody>
        </p:sp>
      </p:grpSp>
      <p:grpSp>
        <p:nvGrpSpPr>
          <p:cNvPr id="5" name="Groep 24"/>
          <p:cNvGrpSpPr/>
          <p:nvPr/>
        </p:nvGrpSpPr>
        <p:grpSpPr>
          <a:xfrm>
            <a:off x="1403648" y="4077072"/>
            <a:ext cx="3240360" cy="2088232"/>
            <a:chOff x="5076055" y="3972411"/>
            <a:chExt cx="3240360" cy="2088232"/>
          </a:xfrm>
        </p:grpSpPr>
        <p:pic>
          <p:nvPicPr>
            <p:cNvPr id="24" name="Picture 4" descr="\\umcfs024\KGuser$\Z979206\My Pictures\Website\Ampul behandeling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32386" y="4293097"/>
              <a:ext cx="2651981" cy="1767546"/>
            </a:xfrm>
            <a:prstGeom prst="rect">
              <a:avLst/>
            </a:prstGeom>
            <a:noFill/>
          </p:spPr>
        </p:pic>
        <p:sp>
          <p:nvSpPr>
            <p:cNvPr id="23" name="Tekstvak 22"/>
            <p:cNvSpPr txBox="1"/>
            <p:nvPr/>
          </p:nvSpPr>
          <p:spPr>
            <a:xfrm>
              <a:off x="5076055" y="3972411"/>
              <a:ext cx="32403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3. Hoeveelheid medicijn </a:t>
              </a:r>
            </a:p>
          </p:txBody>
        </p:sp>
      </p:grpSp>
      <p:grpSp>
        <p:nvGrpSpPr>
          <p:cNvPr id="6" name="Groep 26"/>
          <p:cNvGrpSpPr/>
          <p:nvPr/>
        </p:nvGrpSpPr>
        <p:grpSpPr>
          <a:xfrm>
            <a:off x="1437252" y="1661453"/>
            <a:ext cx="2702700" cy="2055579"/>
            <a:chOff x="2157332" y="1628800"/>
            <a:chExt cx="2702700" cy="2055579"/>
          </a:xfrm>
          <a:effectLst/>
        </p:grpSpPr>
        <p:sp>
          <p:nvSpPr>
            <p:cNvPr id="13" name="Tekstvak 12"/>
            <p:cNvSpPr txBox="1"/>
            <p:nvPr/>
          </p:nvSpPr>
          <p:spPr>
            <a:xfrm>
              <a:off x="2157332" y="1628800"/>
              <a:ext cx="27027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1. Behandelduur?</a:t>
              </a:r>
            </a:p>
          </p:txBody>
        </p:sp>
        <p:pic>
          <p:nvPicPr>
            <p:cNvPr id="22534" name="Picture 6" descr="Afbeeldingsresultaat voor evidence puzzle"/>
            <p:cNvPicPr>
              <a:picLocks noChangeAspect="1" noChangeArrowheads="1"/>
            </p:cNvPicPr>
            <p:nvPr/>
          </p:nvPicPr>
          <p:blipFill>
            <a:blip r:embed="rId5" cstate="print">
              <a:lum contrast="20000"/>
            </a:blip>
            <a:srcRect b="13231"/>
            <a:stretch>
              <a:fillRect/>
            </a:stretch>
          </p:blipFill>
          <p:spPr bwMode="auto">
            <a:xfrm>
              <a:off x="2712878" y="2172211"/>
              <a:ext cx="1859122" cy="15121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</p:grpSp>
      <p:grpSp>
        <p:nvGrpSpPr>
          <p:cNvPr id="7" name="Groep 25"/>
          <p:cNvGrpSpPr/>
          <p:nvPr/>
        </p:nvGrpSpPr>
        <p:grpSpPr>
          <a:xfrm>
            <a:off x="5292080" y="1661453"/>
            <a:ext cx="2016224" cy="1943497"/>
            <a:chOff x="5220072" y="1629519"/>
            <a:chExt cx="2016224" cy="1943497"/>
          </a:xfrm>
        </p:grpSpPr>
        <p:sp>
          <p:nvSpPr>
            <p:cNvPr id="16" name="Tekstvak 15"/>
            <p:cNvSpPr txBox="1"/>
            <p:nvPr/>
          </p:nvSpPr>
          <p:spPr>
            <a:xfrm>
              <a:off x="5220072" y="1629519"/>
              <a:ext cx="20162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400" dirty="0"/>
                <a:t>2. Risico’s</a:t>
              </a:r>
            </a:p>
          </p:txBody>
        </p:sp>
        <p:pic>
          <p:nvPicPr>
            <p:cNvPr id="22536" name="Picture 8" descr="Afbeeldingsresultaat voor risk blue"/>
            <p:cNvPicPr>
              <a:picLocks noChangeAspect="1" noChangeArrowheads="1"/>
            </p:cNvPicPr>
            <p:nvPr/>
          </p:nvPicPr>
          <p:blipFill>
            <a:blip r:embed="rId6" cstate="print"/>
            <a:srcRect t="24621" r="49241" b="16905"/>
            <a:stretch>
              <a:fillRect/>
            </a:stretch>
          </p:blipFill>
          <p:spPr bwMode="auto">
            <a:xfrm>
              <a:off x="5328592" y="2204864"/>
              <a:ext cx="1187624" cy="136815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ep 4"/>
          <p:cNvGrpSpPr/>
          <p:nvPr/>
        </p:nvGrpSpPr>
        <p:grpSpPr>
          <a:xfrm>
            <a:off x="395536" y="1404065"/>
            <a:ext cx="8064896" cy="4473207"/>
            <a:chOff x="539552" y="908720"/>
            <a:chExt cx="8064896" cy="4473207"/>
          </a:xfrm>
        </p:grpSpPr>
        <p:sp>
          <p:nvSpPr>
            <p:cNvPr id="6" name="Tekstvak 5"/>
            <p:cNvSpPr txBox="1"/>
            <p:nvPr/>
          </p:nvSpPr>
          <p:spPr>
            <a:xfrm>
              <a:off x="539552" y="908720"/>
              <a:ext cx="2304256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/>
                <a:t>aHUS</a:t>
              </a:r>
            </a:p>
            <a:p>
              <a:pPr algn="ctr"/>
              <a:r>
                <a:rPr lang="en-GB" sz="1200" dirty="0"/>
                <a:t>1</a:t>
              </a:r>
              <a:r>
                <a:rPr lang="en-GB" sz="1200" baseline="30000" dirty="0"/>
                <a:t>st</a:t>
              </a:r>
              <a:r>
                <a:rPr lang="en-GB" sz="1200" dirty="0"/>
                <a:t> episode</a:t>
              </a:r>
            </a:p>
          </p:txBody>
        </p:sp>
        <p:sp>
          <p:nvSpPr>
            <p:cNvPr id="7" name="Tekstvak 14"/>
            <p:cNvSpPr txBox="1"/>
            <p:nvPr/>
          </p:nvSpPr>
          <p:spPr>
            <a:xfrm>
              <a:off x="611560" y="4797152"/>
              <a:ext cx="7992888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i="1" dirty="0" err="1"/>
                <a:t>Eculizumab</a:t>
              </a:r>
              <a:endParaRPr lang="en-GB" sz="2000" b="1" i="1" dirty="0"/>
            </a:p>
            <a:p>
              <a:pPr algn="ctr"/>
              <a:r>
                <a:rPr lang="en-GB" sz="1200" dirty="0" err="1"/>
                <a:t>Indien</a:t>
              </a:r>
              <a:r>
                <a:rPr lang="en-GB" sz="1200" dirty="0"/>
                <a:t> </a:t>
              </a:r>
              <a:r>
                <a:rPr lang="en-GB" sz="1200" dirty="0" err="1"/>
                <a:t>stabiel</a:t>
              </a:r>
              <a:r>
                <a:rPr lang="en-GB" sz="1200" dirty="0"/>
                <a:t>: </a:t>
              </a:r>
              <a:r>
                <a:rPr lang="en-GB" sz="1200" dirty="0" err="1"/>
                <a:t>behandeling</a:t>
              </a:r>
              <a:r>
                <a:rPr lang="en-GB" sz="1200" dirty="0"/>
                <a:t> </a:t>
              </a:r>
              <a:r>
                <a:rPr lang="en-GB" sz="1200" dirty="0" err="1"/>
                <a:t>afbouwen</a:t>
              </a:r>
              <a:r>
                <a:rPr lang="en-GB" sz="1200" dirty="0"/>
                <a:t> tot stop</a:t>
              </a:r>
            </a:p>
          </p:txBody>
        </p:sp>
        <p:sp>
          <p:nvSpPr>
            <p:cNvPr id="8" name="PIJL-OMLAAG 7"/>
            <p:cNvSpPr/>
            <p:nvPr/>
          </p:nvSpPr>
          <p:spPr>
            <a:xfrm>
              <a:off x="2195736" y="3272790"/>
              <a:ext cx="288032" cy="432048"/>
            </a:xfrm>
            <a:prstGeom prst="down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9" name="Tekstvak 30"/>
            <p:cNvSpPr txBox="1"/>
            <p:nvPr/>
          </p:nvSpPr>
          <p:spPr>
            <a:xfrm>
              <a:off x="6372200" y="908720"/>
              <a:ext cx="2016224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 err="1"/>
                <a:t>aHUS</a:t>
              </a:r>
              <a:r>
                <a:rPr lang="en-GB" sz="2000" b="1" dirty="0"/>
                <a:t> </a:t>
              </a:r>
            </a:p>
            <a:p>
              <a:pPr algn="ctr"/>
              <a:r>
                <a:rPr lang="en-GB" sz="1200" dirty="0" err="1"/>
                <a:t>Recidief</a:t>
              </a:r>
              <a:r>
                <a:rPr lang="en-GB" sz="1200" dirty="0"/>
                <a:t> </a:t>
              </a:r>
              <a:r>
                <a:rPr lang="en-GB" sz="1200" dirty="0" err="1"/>
                <a:t>na</a:t>
              </a:r>
              <a:r>
                <a:rPr lang="en-GB" sz="1200" dirty="0"/>
                <a:t> </a:t>
              </a:r>
              <a:r>
                <a:rPr lang="en-GB" sz="1200" dirty="0" err="1"/>
                <a:t>niertransplantatie</a:t>
              </a:r>
              <a:endParaRPr lang="en-GB" sz="1200" dirty="0"/>
            </a:p>
          </p:txBody>
        </p:sp>
        <p:sp>
          <p:nvSpPr>
            <p:cNvPr id="10" name="Tekstvak 31"/>
            <p:cNvSpPr txBox="1"/>
            <p:nvPr/>
          </p:nvSpPr>
          <p:spPr>
            <a:xfrm>
              <a:off x="3203848" y="908720"/>
              <a:ext cx="2880320" cy="58477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dirty="0"/>
                <a:t>aHUS</a:t>
              </a:r>
            </a:p>
            <a:p>
              <a:pPr algn="ctr"/>
              <a:r>
                <a:rPr lang="en-GB" sz="1200" dirty="0" err="1"/>
                <a:t>recidief</a:t>
              </a:r>
              <a:endParaRPr lang="en-GB" sz="1200" dirty="0"/>
            </a:p>
          </p:txBody>
        </p:sp>
        <p:sp>
          <p:nvSpPr>
            <p:cNvPr id="11" name="Tekstvak 32"/>
            <p:cNvSpPr txBox="1"/>
            <p:nvPr/>
          </p:nvSpPr>
          <p:spPr>
            <a:xfrm>
              <a:off x="1331640" y="2768734"/>
              <a:ext cx="2160240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2000" b="1" i="1" dirty="0"/>
                <a:t>Plasma </a:t>
              </a:r>
              <a:r>
                <a:rPr lang="en-GB" sz="2000" b="1" i="1" dirty="0" err="1"/>
                <a:t>therapie</a:t>
              </a:r>
              <a:endParaRPr lang="en-GB" sz="2000" b="1" i="1" dirty="0"/>
            </a:p>
          </p:txBody>
        </p:sp>
        <p:sp>
          <p:nvSpPr>
            <p:cNvPr id="15" name="PIJL-OMLAAG 14"/>
            <p:cNvSpPr/>
            <p:nvPr/>
          </p:nvSpPr>
          <p:spPr>
            <a:xfrm>
              <a:off x="2195736" y="2069559"/>
              <a:ext cx="288032" cy="432048"/>
            </a:xfrm>
            <a:prstGeom prst="down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6" name="Tekstvak 37"/>
            <p:cNvSpPr txBox="1"/>
            <p:nvPr/>
          </p:nvSpPr>
          <p:spPr>
            <a:xfrm>
              <a:off x="1331640" y="3789040"/>
              <a:ext cx="2160240" cy="46166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Plasma </a:t>
              </a:r>
              <a:r>
                <a:rPr lang="en-GB" sz="1200" dirty="0" err="1"/>
                <a:t>therapie</a:t>
              </a:r>
              <a:r>
                <a:rPr lang="en-GB" sz="1200" dirty="0"/>
                <a:t>:</a:t>
              </a:r>
            </a:p>
            <a:p>
              <a:pPr algn="ctr"/>
              <a:r>
                <a:rPr lang="en-GB" sz="1200" dirty="0"/>
                <a:t> </a:t>
              </a:r>
              <a:r>
                <a:rPr lang="en-GB" sz="1200" dirty="0" err="1"/>
                <a:t>afhankelijk</a:t>
              </a:r>
              <a:r>
                <a:rPr lang="en-GB" sz="1200" dirty="0"/>
                <a:t> of </a:t>
              </a:r>
              <a:r>
                <a:rPr lang="en-GB" sz="1200" dirty="0" err="1"/>
                <a:t>resistent</a:t>
              </a:r>
              <a:endParaRPr lang="en-GB" sz="1200" dirty="0"/>
            </a:p>
          </p:txBody>
        </p:sp>
        <p:sp>
          <p:nvSpPr>
            <p:cNvPr id="17" name="PIJL-OMLAAG 16"/>
            <p:cNvSpPr/>
            <p:nvPr/>
          </p:nvSpPr>
          <p:spPr>
            <a:xfrm>
              <a:off x="2195736" y="4373815"/>
              <a:ext cx="288032" cy="360040"/>
            </a:xfrm>
            <a:prstGeom prst="down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  <p:sp>
          <p:nvSpPr>
            <p:cNvPr id="18" name="Tekstvak 39"/>
            <p:cNvSpPr txBox="1"/>
            <p:nvPr/>
          </p:nvSpPr>
          <p:spPr>
            <a:xfrm>
              <a:off x="3203848" y="1629961"/>
              <a:ext cx="1296144" cy="461665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1</a:t>
              </a:r>
              <a:r>
                <a:rPr lang="en-GB" sz="1200" baseline="30000" dirty="0"/>
                <a:t>st</a:t>
              </a:r>
              <a:r>
                <a:rPr lang="en-GB" sz="1200" dirty="0"/>
                <a:t> </a:t>
              </a:r>
              <a:r>
                <a:rPr lang="en-GB" sz="1200" dirty="0" err="1"/>
                <a:t>presentatie</a:t>
              </a:r>
              <a:endParaRPr lang="en-GB" sz="1200" dirty="0"/>
            </a:p>
            <a:p>
              <a:pPr algn="ctr"/>
              <a:r>
                <a:rPr lang="en-GB" sz="1200" dirty="0" err="1"/>
                <a:t>remissie</a:t>
              </a:r>
              <a:endParaRPr lang="en-GB" sz="1000" dirty="0"/>
            </a:p>
          </p:txBody>
        </p:sp>
        <p:sp>
          <p:nvSpPr>
            <p:cNvPr id="19" name="Tekstvak 40"/>
            <p:cNvSpPr txBox="1"/>
            <p:nvPr/>
          </p:nvSpPr>
          <p:spPr>
            <a:xfrm>
              <a:off x="4572000" y="1630541"/>
              <a:ext cx="1512168" cy="646331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200" dirty="0"/>
                <a:t>1</a:t>
              </a:r>
              <a:r>
                <a:rPr lang="en-GB" sz="1200" baseline="30000" dirty="0"/>
                <a:t>st</a:t>
              </a:r>
              <a:r>
                <a:rPr lang="en-GB" sz="1200" dirty="0"/>
                <a:t> </a:t>
              </a:r>
              <a:r>
                <a:rPr lang="en-GB" sz="1200" dirty="0" err="1"/>
                <a:t>presentatie</a:t>
              </a:r>
              <a:endParaRPr lang="en-GB" sz="1200" dirty="0"/>
            </a:p>
            <a:p>
              <a:pPr algn="ctr"/>
              <a:r>
                <a:rPr lang="en-GB" sz="1200" dirty="0"/>
                <a:t>Eculizumab</a:t>
              </a:r>
            </a:p>
            <a:p>
              <a:pPr algn="ctr"/>
              <a:r>
                <a:rPr lang="en-GB" sz="1200" dirty="0" err="1"/>
                <a:t>nodig</a:t>
              </a:r>
              <a:endParaRPr lang="en-GB" sz="1200" dirty="0"/>
            </a:p>
          </p:txBody>
        </p:sp>
        <p:sp>
          <p:nvSpPr>
            <p:cNvPr id="22" name="PIJL-OMLAAG 21"/>
            <p:cNvSpPr/>
            <p:nvPr/>
          </p:nvSpPr>
          <p:spPr>
            <a:xfrm>
              <a:off x="899592" y="2069559"/>
              <a:ext cx="288032" cy="2664296"/>
            </a:xfrm>
            <a:prstGeom prst="downArrow">
              <a:avLst/>
            </a:prstGeom>
            <a:ln w="190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nl-NL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GB"/>
            </a:p>
          </p:txBody>
        </p:sp>
      </p:grpSp>
      <p:sp>
        <p:nvSpPr>
          <p:cNvPr id="23" name="Tekstvak 22"/>
          <p:cNvSpPr txBox="1"/>
          <p:nvPr/>
        </p:nvSpPr>
        <p:spPr>
          <a:xfrm>
            <a:off x="1763688" y="2132856"/>
            <a:ext cx="1008112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err="1"/>
              <a:t>Volwassenen</a:t>
            </a:r>
            <a:endParaRPr lang="en-GB" sz="1200" dirty="0"/>
          </a:p>
        </p:txBody>
      </p:sp>
      <p:sp>
        <p:nvSpPr>
          <p:cNvPr id="25" name="Tekstvak 24"/>
          <p:cNvSpPr txBox="1"/>
          <p:nvPr/>
        </p:nvSpPr>
        <p:spPr>
          <a:xfrm>
            <a:off x="467544" y="2132856"/>
            <a:ext cx="1152128" cy="27699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txBody>
          <a:bodyPr wrap="square" rtlCol="0">
            <a:sp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200" dirty="0" err="1"/>
              <a:t>Kinderen</a:t>
            </a:r>
            <a:endParaRPr lang="en-GB" sz="1200" dirty="0"/>
          </a:p>
        </p:txBody>
      </p:sp>
      <p:sp>
        <p:nvSpPr>
          <p:cNvPr id="26" name="PIJL-OMLAAG 25"/>
          <p:cNvSpPr/>
          <p:nvPr/>
        </p:nvSpPr>
        <p:spPr>
          <a:xfrm rot="1490957">
            <a:off x="3456021" y="2641817"/>
            <a:ext cx="143724" cy="546418"/>
          </a:xfrm>
          <a:prstGeom prst="downArrow">
            <a:avLst>
              <a:gd name="adj1" fmla="val 53112"/>
              <a:gd name="adj2" fmla="val 50000"/>
            </a:avLst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7" name="PIJL-OMLAAG 26"/>
          <p:cNvSpPr/>
          <p:nvPr/>
        </p:nvSpPr>
        <p:spPr>
          <a:xfrm>
            <a:off x="5076056" y="2852936"/>
            <a:ext cx="288032" cy="223224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8" name="PIJL-OMLAAG 27"/>
          <p:cNvSpPr/>
          <p:nvPr/>
        </p:nvSpPr>
        <p:spPr>
          <a:xfrm>
            <a:off x="7164288" y="2132856"/>
            <a:ext cx="288032" cy="2952328"/>
          </a:xfrm>
          <a:prstGeom prst="downArrow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GB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467544" y="76470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Nieuwe</a:t>
            </a:r>
            <a:r>
              <a:rPr kumimoji="0" lang="en-GB" sz="40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NL </a:t>
            </a:r>
            <a:r>
              <a:rPr kumimoji="0" lang="en-GB" sz="40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richtlijn</a:t>
            </a:r>
            <a:endParaRPr kumimoji="0" lang="en-GB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kstvak 20"/>
          <p:cNvSpPr txBox="1"/>
          <p:nvPr/>
        </p:nvSpPr>
        <p:spPr>
          <a:xfrm>
            <a:off x="467544" y="6237312"/>
            <a:ext cx="554461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100" i="1" dirty="0" err="1"/>
              <a:t>NfN</a:t>
            </a:r>
            <a:r>
              <a:rPr lang="nl-NL" sz="1100" i="1" dirty="0"/>
              <a:t> Richtlijn TMA – Landelijke </a:t>
            </a:r>
            <a:r>
              <a:rPr lang="nl-NL" sz="1100" i="1" dirty="0" err="1"/>
              <a:t>aHUS</a:t>
            </a:r>
            <a:r>
              <a:rPr lang="nl-NL" sz="1100" i="1" dirty="0"/>
              <a:t> werkgroep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4_2029796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4_2029796_1_-1_0_2_0_[3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Zou u levenslang behandeld willen worden met eculizumab?</a:t>
            </a: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Graag levenslang, wel zo veilig</a:t>
            </a:r>
          </a:p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Ik zou wel durven stoppen met eculizumab</a:t>
            </a:r>
          </a:p>
          <a:p>
            <a:pPr marL="457200" indent="-457200">
              <a:buClr>
                <a:srgbClr val="FFFFFF"/>
              </a:buClr>
              <a:buSzPct val="100000"/>
              <a:buAutoNum type="alphaUcPeriod"/>
            </a:pPr>
            <a:endParaRPr lang="nl-NL" sz="240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7859267" y="6120944"/>
            <a:ext cx="114300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>
                <a:solidFill>
                  <a:srgbClr val="FFFFFF"/>
                </a:solidFill>
                <a:latin typeface="Calibri Light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5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5134024" y="4495801"/>
            <a:ext cx="3781376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</a:p>
        </p:txBody>
      </p:sp>
      <p:graphicFrame>
        <p:nvGraphicFramePr>
          <p:cNvPr id="12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sp>
        <p:nvSpPr>
          <p:cNvPr id="17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4_2029796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4_2029796_1_1_1_-1_0_[1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Zou u levenslang behandeld willen worden met eculizumab?</a:t>
            </a:r>
          </a:p>
        </p:txBody>
      </p:sp>
      <p:grpSp>
        <p:nvGrpSpPr>
          <p:cNvPr id="3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22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23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graphicFrame>
        <p:nvGraphicFramePr>
          <p:cNvPr id="29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grpSp>
        <p:nvGrpSpPr>
          <p:cNvPr id="4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36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37" name="rg_axis_0" hidden="1"/>
            <p:cNvSpPr txBox="1"/>
            <p:nvPr/>
          </p:nvSpPr>
          <p:spPr>
            <a:xfrm>
              <a:off x="52029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8" name="rg_axisTick_0" hidden="1"/>
            <p:cNvSpPr txBox="1"/>
            <p:nvPr/>
          </p:nvSpPr>
          <p:spPr>
            <a:xfrm>
              <a:off x="5139435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9" name="rg_axisTick_1" hidden="1"/>
            <p:cNvSpPr txBox="1"/>
            <p:nvPr/>
          </p:nvSpPr>
          <p:spPr>
            <a:xfrm>
              <a:off x="5139435" y="355701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0" name="rg_axisTick_2" hidden="1"/>
            <p:cNvSpPr txBox="1"/>
            <p:nvPr/>
          </p:nvSpPr>
          <p:spPr>
            <a:xfrm>
              <a:off x="5139435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1" name="rg_axisBullet_0_0"/>
            <p:cNvSpPr txBox="1"/>
            <p:nvPr/>
          </p:nvSpPr>
          <p:spPr>
            <a:xfrm>
              <a:off x="707136" y="1905000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A.</a:t>
              </a:r>
            </a:p>
          </p:txBody>
        </p:sp>
        <p:sp>
          <p:nvSpPr>
            <p:cNvPr id="42" name="rg_axisBullet_1_0"/>
            <p:cNvSpPr txBox="1"/>
            <p:nvPr/>
          </p:nvSpPr>
          <p:spPr>
            <a:xfrm>
              <a:off x="707136" y="3595116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B.</a:t>
              </a:r>
            </a:p>
          </p:txBody>
        </p:sp>
        <p:sp>
          <p:nvSpPr>
            <p:cNvPr id="43" name="rg_axisLabel_0_0"/>
            <p:cNvSpPr txBox="1"/>
            <p:nvPr/>
          </p:nvSpPr>
          <p:spPr>
            <a:xfrm>
              <a:off x="1164336" y="1905000"/>
              <a:ext cx="3962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Graag levenslang, wel zo veilig</a:t>
              </a:r>
            </a:p>
          </p:txBody>
        </p:sp>
        <p:sp>
          <p:nvSpPr>
            <p:cNvPr id="44" name="rg_axisLabel_1_0"/>
            <p:cNvSpPr txBox="1"/>
            <p:nvPr/>
          </p:nvSpPr>
          <p:spPr>
            <a:xfrm>
              <a:off x="1164336" y="3595115"/>
              <a:ext cx="3962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300">
                  <a:solidFill>
                    <a:srgbClr val="FFFFFF"/>
                  </a:solidFill>
                  <a:latin typeface="Calibri Light"/>
                </a:rPr>
                <a:t>Ik zou wel durven stoppen met eculizumab</a:t>
              </a:r>
            </a:p>
          </p:txBody>
        </p:sp>
        <p:sp>
          <p:nvSpPr>
            <p:cNvPr id="46" name="rg_bar_0_0"/>
            <p:cNvSpPr txBox="1"/>
            <p:nvPr/>
          </p:nvSpPr>
          <p:spPr>
            <a:xfrm>
              <a:off x="5215635" y="2521458"/>
              <a:ext cx="107315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7" name="rg_bar_1_0"/>
            <p:cNvSpPr txBox="1"/>
            <p:nvPr/>
          </p:nvSpPr>
          <p:spPr>
            <a:xfrm>
              <a:off x="5215635" y="4211574"/>
              <a:ext cx="21463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8" name="rg_barLabel_0_0"/>
            <p:cNvSpPr txBox="1"/>
            <p:nvPr/>
          </p:nvSpPr>
          <p:spPr>
            <a:xfrm>
              <a:off x="6364985" y="252145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50,0%</a:t>
              </a:r>
            </a:p>
          </p:txBody>
        </p:sp>
        <p:sp>
          <p:nvSpPr>
            <p:cNvPr id="49" name="rg_barLabel_1_0"/>
            <p:cNvSpPr txBox="1"/>
            <p:nvPr/>
          </p:nvSpPr>
          <p:spPr>
            <a:xfrm>
              <a:off x="7438135" y="4211573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100,0%</a:t>
              </a:r>
            </a:p>
          </p:txBody>
        </p:sp>
      </p:grpSp>
      <p:sp>
        <p:nvSpPr>
          <p:cNvPr id="30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  <p:sp>
        <p:nvSpPr>
          <p:cNvPr id="54" name="ResultsGraphExplanation0"/>
          <p:cNvSpPr txBox="1"/>
          <p:nvPr/>
        </p:nvSpPr>
        <p:spPr>
          <a:xfrm>
            <a:off x="3945635" y="18288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  <a:p>
            <a:endParaRPr lang="nl-NL" dirty="0"/>
          </a:p>
        </p:txBody>
      </p:sp>
      <p:pic>
        <p:nvPicPr>
          <p:cNvPr id="20" name="Picture 6" descr="Afbeeldingsresultaat voor evidence puzzle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b="13231"/>
          <a:stretch>
            <a:fillRect/>
          </a:stretch>
        </p:blipFill>
        <p:spPr bwMode="auto">
          <a:xfrm>
            <a:off x="-104792" y="-243408"/>
            <a:ext cx="9573336" cy="77867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sp>
        <p:nvSpPr>
          <p:cNvPr id="16" name="Rechthoek 15"/>
          <p:cNvSpPr/>
          <p:nvPr/>
        </p:nvSpPr>
        <p:spPr>
          <a:xfrm rot="16200000">
            <a:off x="3959932" y="-4311860"/>
            <a:ext cx="1080120" cy="10369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Rechthoek 16"/>
          <p:cNvSpPr/>
          <p:nvPr/>
        </p:nvSpPr>
        <p:spPr>
          <a:xfrm rot="16200000">
            <a:off x="3923928" y="-4131840"/>
            <a:ext cx="792088" cy="100091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026" name="Picture 2" descr="\\umcn.nl\apps\Appsense\Z979206\RedirectedFolders\Desktop\CUREiHUS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199973"/>
            <a:ext cx="4608512" cy="12848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al 5"/>
          <p:cNvSpPr/>
          <p:nvPr/>
        </p:nvSpPr>
        <p:spPr>
          <a:xfrm>
            <a:off x="1979712" y="1412776"/>
            <a:ext cx="5112568" cy="482453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Ovaal 4"/>
          <p:cNvSpPr/>
          <p:nvPr/>
        </p:nvSpPr>
        <p:spPr>
          <a:xfrm>
            <a:off x="2915816" y="2204864"/>
            <a:ext cx="3312368" cy="3168352"/>
          </a:xfrm>
          <a:prstGeom prst="ellips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Ovaal 3"/>
          <p:cNvSpPr/>
          <p:nvPr/>
        </p:nvSpPr>
        <p:spPr>
          <a:xfrm>
            <a:off x="3779912" y="2996952"/>
            <a:ext cx="1584176" cy="151216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ekstvak 6"/>
          <p:cNvSpPr txBox="1"/>
          <p:nvPr/>
        </p:nvSpPr>
        <p:spPr>
          <a:xfrm>
            <a:off x="3851920" y="3429000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 err="1">
                <a:solidFill>
                  <a:schemeClr val="bg2"/>
                </a:solidFill>
              </a:rPr>
              <a:t>aHUS</a:t>
            </a:r>
            <a:r>
              <a:rPr lang="nl-NL" sz="3200" b="1" dirty="0">
                <a:solidFill>
                  <a:schemeClr val="bg2"/>
                </a:solidFill>
              </a:rPr>
              <a:t> 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3851920" y="255561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Behandeling</a:t>
            </a:r>
          </a:p>
        </p:txBody>
      </p:sp>
      <p:sp>
        <p:nvSpPr>
          <p:cNvPr id="9" name="Tekstvak 8"/>
          <p:cNvSpPr txBox="1"/>
          <p:nvPr/>
        </p:nvSpPr>
        <p:spPr>
          <a:xfrm>
            <a:off x="3491880" y="5642664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Kosten in de zorg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3563888" y="472514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Weesgeneesmiddel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3419872" y="177281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Kwaliteit van leven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4644008" y="3140968"/>
            <a:ext cx="20882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600" dirty="0" err="1"/>
              <a:t>CUREiHUS</a:t>
            </a:r>
            <a:endParaRPr lang="nl-NL" sz="1600" dirty="0"/>
          </a:p>
        </p:txBody>
      </p:sp>
      <p:sp>
        <p:nvSpPr>
          <p:cNvPr id="13" name="Tekstvak 12"/>
          <p:cNvSpPr txBox="1"/>
          <p:nvPr/>
        </p:nvSpPr>
        <p:spPr>
          <a:xfrm>
            <a:off x="2915816" y="4057908"/>
            <a:ext cx="1440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/>
              <a:t>Nier</a:t>
            </a:r>
          </a:p>
          <a:p>
            <a:pPr algn="ctr"/>
            <a:r>
              <a:rPr lang="nl-NL" sz="1400" dirty="0"/>
              <a:t>transplantatie</a:t>
            </a:r>
          </a:p>
        </p:txBody>
      </p:sp>
      <p:sp>
        <p:nvSpPr>
          <p:cNvPr id="16" name="Tekstvak 15"/>
          <p:cNvSpPr txBox="1"/>
          <p:nvPr/>
        </p:nvSpPr>
        <p:spPr>
          <a:xfrm>
            <a:off x="5436096" y="38610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VWS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1403648" y="2915652"/>
            <a:ext cx="2232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schemeClr val="accent1"/>
                </a:solidFill>
              </a:rPr>
              <a:t>NL </a:t>
            </a:r>
          </a:p>
          <a:p>
            <a:pPr algn="ctr"/>
            <a:r>
              <a:rPr lang="nl-NL" dirty="0">
                <a:solidFill>
                  <a:schemeClr val="accent1"/>
                </a:solidFill>
              </a:rPr>
              <a:t>initiatief</a:t>
            </a:r>
          </a:p>
        </p:txBody>
      </p:sp>
      <p:sp>
        <p:nvSpPr>
          <p:cNvPr id="18" name="Titel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19" name="Rechthoek 18"/>
          <p:cNvSpPr/>
          <p:nvPr/>
        </p:nvSpPr>
        <p:spPr>
          <a:xfrm rot="16200000">
            <a:off x="4031940" y="-3771291"/>
            <a:ext cx="1080120" cy="9144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itel 1"/>
          <p:cNvSpPr txBox="1">
            <a:spLocks/>
          </p:cNvSpPr>
          <p:nvPr/>
        </p:nvSpPr>
        <p:spPr>
          <a:xfrm>
            <a:off x="323528" y="548681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itel 1"/>
          <p:cNvSpPr txBox="1">
            <a:spLocks/>
          </p:cNvSpPr>
          <p:nvPr/>
        </p:nvSpPr>
        <p:spPr>
          <a:xfrm>
            <a:off x="35496" y="620688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lnSpc>
                <a:spcPts val="4200"/>
              </a:lnSpc>
              <a:spcBef>
                <a:spcPct val="0"/>
              </a:spcBef>
              <a:defRPr/>
            </a:pPr>
            <a:r>
              <a:rPr lang="nl-NL" sz="36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Hoe om te gaan met dure geneesmiddelen?</a:t>
            </a:r>
            <a:endParaRPr kumimoji="0" lang="nl-NL" sz="36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P spid="8" grpId="0"/>
      <p:bldP spid="9" grpId="0"/>
      <p:bldP spid="10" grpId="0"/>
      <p:bldP spid="11" grpId="0"/>
      <p:bldP spid="12" grpId="0"/>
      <p:bldP spid="13" grpId="0"/>
      <p:bldP spid="16" grpId="0"/>
      <p:bldP spid="1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628800"/>
            <a:ext cx="8784976" cy="42908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Rechte verbindingslijn met pijl 6"/>
          <p:cNvCxnSpPr/>
          <p:nvPr/>
        </p:nvCxnSpPr>
        <p:spPr>
          <a:xfrm flipH="1">
            <a:off x="3491880" y="1988840"/>
            <a:ext cx="64807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met pijl 7"/>
          <p:cNvCxnSpPr/>
          <p:nvPr/>
        </p:nvCxnSpPr>
        <p:spPr>
          <a:xfrm flipH="1">
            <a:off x="2051720" y="3140968"/>
            <a:ext cx="64807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/>
          <p:nvPr/>
        </p:nvCxnSpPr>
        <p:spPr>
          <a:xfrm flipH="1">
            <a:off x="4932040" y="4221088"/>
            <a:ext cx="64807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H="1">
            <a:off x="5940152" y="4644752"/>
            <a:ext cx="64807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/>
          <p:nvPr/>
        </p:nvCxnSpPr>
        <p:spPr>
          <a:xfrm flipH="1">
            <a:off x="5940152" y="4797152"/>
            <a:ext cx="648072" cy="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/>
          <p:cNvSpPr txBox="1"/>
          <p:nvPr/>
        </p:nvSpPr>
        <p:spPr>
          <a:xfrm>
            <a:off x="467544" y="630932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Wijnsma et al 2017</a:t>
            </a:r>
          </a:p>
        </p:txBody>
      </p:sp>
      <p:sp>
        <p:nvSpPr>
          <p:cNvPr id="13" name="Titel 1"/>
          <p:cNvSpPr>
            <a:spLocks noGrp="1"/>
          </p:cNvSpPr>
          <p:nvPr>
            <p:ph type="title"/>
          </p:nvPr>
        </p:nvSpPr>
        <p:spPr>
          <a:xfrm>
            <a:off x="522000" y="1004344"/>
            <a:ext cx="8100000" cy="533400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nl-NL" dirty="0"/>
              <a:t>Verkort behandelschema</a:t>
            </a:r>
            <a:br>
              <a:rPr lang="nl-NL" dirty="0"/>
            </a:br>
            <a:r>
              <a:rPr lang="nl-NL" sz="2400" b="0" i="1" dirty="0"/>
              <a:t>2012-2016</a:t>
            </a:r>
            <a:endParaRPr lang="nl-NL" b="0" i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2F652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52F652"/>
                                      </p:to>
                                    </p:animClr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/>
              <a:t>Eculizumab concentratie bloed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t="9601" r="47245"/>
          <a:stretch>
            <a:fillRect/>
          </a:stretch>
        </p:blipFill>
        <p:spPr bwMode="auto">
          <a:xfrm>
            <a:off x="1835696" y="1844824"/>
            <a:ext cx="4464496" cy="406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2771800" y="5589240"/>
            <a:ext cx="3672408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Weken tussen de giften              </a:t>
            </a:r>
          </a:p>
        </p:txBody>
      </p:sp>
      <p:sp>
        <p:nvSpPr>
          <p:cNvPr id="7" name="Rechthoek 6"/>
          <p:cNvSpPr/>
          <p:nvPr/>
        </p:nvSpPr>
        <p:spPr>
          <a:xfrm>
            <a:off x="2843808" y="4653136"/>
            <a:ext cx="3528392" cy="216024"/>
          </a:xfrm>
          <a:prstGeom prst="rect">
            <a:avLst/>
          </a:prstGeom>
          <a:solidFill>
            <a:srgbClr val="92D05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2843808" y="2132856"/>
            <a:ext cx="3528392" cy="2520280"/>
          </a:xfrm>
          <a:prstGeom prst="rect">
            <a:avLst/>
          </a:prstGeom>
          <a:solidFill>
            <a:srgbClr val="FF0000">
              <a:alpha val="3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 rot="16200000">
            <a:off x="955188" y="3268572"/>
            <a:ext cx="2304256" cy="464871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dirty="0"/>
              <a:t>Eculizumab spiegel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467544" y="6309320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200" i="1" dirty="0"/>
              <a:t>Volokhina et al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95536" y="1916832"/>
            <a:ext cx="8100000" cy="4125365"/>
          </a:xfrm>
        </p:spPr>
        <p:txBody>
          <a:bodyPr/>
          <a:lstStyle/>
          <a:p>
            <a:endParaRPr lang="nl-NL" dirty="0"/>
          </a:p>
          <a:p>
            <a:r>
              <a:rPr lang="nl-NL" dirty="0"/>
              <a:t>Hoge kans op terugkeer </a:t>
            </a:r>
            <a:r>
              <a:rPr lang="nl-NL" dirty="0" err="1"/>
              <a:t>aHUS</a:t>
            </a:r>
            <a:r>
              <a:rPr lang="nl-NL" dirty="0"/>
              <a:t> na niertransplantatie: 20-100%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Vaak binnen 1 jaar na transplantatie</a:t>
            </a:r>
          </a:p>
          <a:p>
            <a:endParaRPr lang="nl-NL" dirty="0"/>
          </a:p>
          <a:p>
            <a:endParaRPr lang="nl-NL" dirty="0"/>
          </a:p>
          <a:p>
            <a:r>
              <a:rPr lang="nl-NL" dirty="0"/>
              <a:t>Plasmatherapie is niet effectief</a:t>
            </a:r>
          </a:p>
          <a:p>
            <a:endParaRPr lang="nl-NL" dirty="0"/>
          </a:p>
          <a:p>
            <a:pPr lvl="1">
              <a:buNone/>
            </a:pPr>
            <a:endParaRPr lang="nl-NL" dirty="0"/>
          </a:p>
          <a:p>
            <a:r>
              <a:rPr lang="nl-NL" dirty="0"/>
              <a:t>Zonder </a:t>
            </a:r>
            <a:r>
              <a:rPr lang="nl-NL" dirty="0" err="1"/>
              <a:t>eculizumab</a:t>
            </a:r>
            <a:r>
              <a:rPr lang="nl-NL" dirty="0"/>
              <a:t> hoge kans op falen van transplantaat nier bij terugkeer </a:t>
            </a:r>
            <a:r>
              <a:rPr lang="nl-NL" dirty="0" err="1"/>
              <a:t>aHUS</a:t>
            </a:r>
            <a:r>
              <a:rPr lang="nl-NL" dirty="0"/>
              <a:t>: 60-100%</a:t>
            </a:r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467544" y="6279703"/>
            <a:ext cx="233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/>
              <a:t>Le</a:t>
            </a:r>
            <a:r>
              <a:rPr lang="nl-NL" sz="1200" i="1" dirty="0"/>
              <a:t> </a:t>
            </a:r>
            <a:r>
              <a:rPr lang="nl-NL" sz="1200" i="1" dirty="0" err="1"/>
              <a:t>Quintrec</a:t>
            </a:r>
            <a:r>
              <a:rPr lang="nl-NL" sz="1200" i="1" dirty="0"/>
              <a:t> et al. Am J Trans. 2013</a:t>
            </a:r>
          </a:p>
          <a:p>
            <a:r>
              <a:rPr lang="nl-NL" sz="1200" i="1" dirty="0"/>
              <a:t>Verhave et al. NDT. 2014</a:t>
            </a: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Niertransplantatie bij </a:t>
            </a:r>
            <a:r>
              <a:rPr lang="nl-NL" dirty="0" err="1"/>
              <a:t>aHUS</a:t>
            </a:r>
            <a:endParaRPr lang="nl-NL" dirty="0"/>
          </a:p>
        </p:txBody>
      </p:sp>
      <p:pic>
        <p:nvPicPr>
          <p:cNvPr id="22530" name="Picture 2" descr="Afbeeldingsresultaat voor kidney transplant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764704"/>
            <a:ext cx="1728192" cy="15323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5_2029797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5_2029797_1_-1_0_2_0_[3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 dirty="0">
                <a:solidFill>
                  <a:srgbClr val="FFFFFF"/>
                </a:solidFill>
                <a:latin typeface="Calibri Light"/>
              </a:rPr>
              <a:t>Bij een niertransplantatie moeten we geen risico lopen, we geven iedereen profylactisch </a:t>
            </a:r>
            <a:r>
              <a:rPr lang="nl-NL" sz="2800" b="0" dirty="0" err="1">
                <a:solidFill>
                  <a:srgbClr val="FFFFFF"/>
                </a:solidFill>
                <a:latin typeface="Calibri Light"/>
              </a:rPr>
              <a:t>eculizumab</a:t>
            </a:r>
            <a:endParaRPr lang="nl-NL" sz="2800" b="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 dirty="0">
                <a:solidFill>
                  <a:srgbClr val="FFFFFF"/>
                </a:solidFill>
                <a:latin typeface="Calibri Light"/>
              </a:rPr>
              <a:t>Eens</a:t>
            </a:r>
          </a:p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 dirty="0">
                <a:solidFill>
                  <a:srgbClr val="FFFFFF"/>
                </a:solidFill>
                <a:latin typeface="Calibri Light"/>
              </a:rPr>
              <a:t>Oneens</a:t>
            </a:r>
          </a:p>
          <a:p>
            <a:pPr marL="457200" indent="-457200">
              <a:buClr>
                <a:srgbClr val="FFFFFF"/>
              </a:buClr>
              <a:buSzPct val="100000"/>
              <a:buAutoNum type="alphaUcPeriod"/>
            </a:pPr>
            <a:endParaRPr lang="nl-NL" sz="2400" dirty="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7859267" y="6120944"/>
            <a:ext cx="114300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 algn="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>
                <a:solidFill>
                  <a:srgbClr val="FFFFFF"/>
                </a:solidFill>
                <a:latin typeface="Calibri Light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5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5134024" y="4495801"/>
            <a:ext cx="3781376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</a:p>
        </p:txBody>
      </p:sp>
      <p:graphicFrame>
        <p:nvGraphicFramePr>
          <p:cNvPr id="12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" name="Logo" descr="C:\Program Files\Shakespeak\layout\AddInDesignerWPF.resources\Logo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sp>
        <p:nvSpPr>
          <p:cNvPr id="17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5_2029797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6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5_2029797_1_1_1_-1_0_[1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 dirty="0">
                <a:solidFill>
                  <a:srgbClr val="FFFFFF"/>
                </a:solidFill>
                <a:latin typeface="Calibri Light"/>
              </a:rPr>
              <a:t>Bij een niertransplantatie moeten we geen risico lopen, we geven iedereen profylactisch </a:t>
            </a:r>
            <a:r>
              <a:rPr lang="nl-NL" sz="2800" b="0" dirty="0" err="1">
                <a:solidFill>
                  <a:srgbClr val="FFFFFF"/>
                </a:solidFill>
                <a:latin typeface="Calibri Light"/>
              </a:rPr>
              <a:t>eculizumab</a:t>
            </a:r>
            <a:endParaRPr lang="nl-NL" sz="2800" b="0" dirty="0">
              <a:solidFill>
                <a:srgbClr val="FFFFFF"/>
              </a:solidFill>
              <a:latin typeface="Calibri Light"/>
            </a:endParaRPr>
          </a:p>
        </p:txBody>
      </p:sp>
      <p:grpSp>
        <p:nvGrpSpPr>
          <p:cNvPr id="3" name="vss_group_1"/>
          <p:cNvGrpSpPr/>
          <p:nvPr/>
        </p:nvGrpSpPr>
        <p:grpSpPr>
          <a:xfrm>
            <a:off x="7596336" y="5373215"/>
            <a:ext cx="1547663" cy="355599"/>
            <a:chOff x="7278712" y="5384801"/>
            <a:chExt cx="1763688" cy="355599"/>
          </a:xfrm>
        </p:grpSpPr>
        <p:sp>
          <p:nvSpPr>
            <p:cNvPr id="22" name="vss_text_0"/>
            <p:cNvSpPr/>
            <p:nvPr/>
          </p:nvSpPr>
          <p:spPr>
            <a:xfrm>
              <a:off x="7278712" y="5384801"/>
              <a:ext cx="1763688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23" name="vss_light"/>
            <p:cNvSpPr/>
            <p:nvPr/>
          </p:nvSpPr>
          <p:spPr>
            <a:xfrm>
              <a:off x="7365548" y="5461001"/>
              <a:ext cx="231562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graphicFrame>
        <p:nvGraphicFramePr>
          <p:cNvPr id="29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3312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7750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1" name="Logo" descr="C:\Program Files\Shakespeak\layout\AddInDesignerWPF.resources\Logo.png"/>
          <p:cNvPicPr>
            <a:picLocks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grpSp>
        <p:nvGrpSpPr>
          <p:cNvPr id="4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36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37" name="rg_axis_0" hidden="1"/>
            <p:cNvSpPr txBox="1"/>
            <p:nvPr/>
          </p:nvSpPr>
          <p:spPr>
            <a:xfrm>
              <a:off x="29169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8" name="rg_axisTick_0" hidden="1"/>
            <p:cNvSpPr txBox="1"/>
            <p:nvPr/>
          </p:nvSpPr>
          <p:spPr>
            <a:xfrm>
              <a:off x="2853434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9" name="rg_axisTick_1" hidden="1"/>
            <p:cNvSpPr txBox="1"/>
            <p:nvPr/>
          </p:nvSpPr>
          <p:spPr>
            <a:xfrm>
              <a:off x="2853434" y="355701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0" name="rg_axisTick_2" hidden="1"/>
            <p:cNvSpPr txBox="1"/>
            <p:nvPr/>
          </p:nvSpPr>
          <p:spPr>
            <a:xfrm>
              <a:off x="2853434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1" name="rg_axisBullet_0_0"/>
            <p:cNvSpPr txBox="1"/>
            <p:nvPr/>
          </p:nvSpPr>
          <p:spPr>
            <a:xfrm>
              <a:off x="707136" y="1905000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A.</a:t>
              </a:r>
            </a:p>
          </p:txBody>
        </p:sp>
        <p:sp>
          <p:nvSpPr>
            <p:cNvPr id="42" name="rg_axisBullet_1_0"/>
            <p:cNvSpPr txBox="1"/>
            <p:nvPr/>
          </p:nvSpPr>
          <p:spPr>
            <a:xfrm>
              <a:off x="707136" y="3595116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B.</a:t>
              </a:r>
            </a:p>
          </p:txBody>
        </p:sp>
        <p:sp>
          <p:nvSpPr>
            <p:cNvPr id="43" name="rg_axisLabel_0_0"/>
            <p:cNvSpPr txBox="1"/>
            <p:nvPr/>
          </p:nvSpPr>
          <p:spPr>
            <a:xfrm>
              <a:off x="1164336" y="1905000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Eens</a:t>
              </a:r>
            </a:p>
          </p:txBody>
        </p:sp>
        <p:sp>
          <p:nvSpPr>
            <p:cNvPr id="44" name="rg_axisLabel_1_0"/>
            <p:cNvSpPr txBox="1"/>
            <p:nvPr/>
          </p:nvSpPr>
          <p:spPr>
            <a:xfrm>
              <a:off x="1164336" y="3595115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Oneens</a:t>
              </a:r>
            </a:p>
          </p:txBody>
        </p:sp>
        <p:sp>
          <p:nvSpPr>
            <p:cNvPr id="46" name="rg_bar_0_0"/>
            <p:cNvSpPr txBox="1"/>
            <p:nvPr/>
          </p:nvSpPr>
          <p:spPr>
            <a:xfrm>
              <a:off x="2929634" y="2521458"/>
              <a:ext cx="221615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7" name="rg_bar_1_0"/>
            <p:cNvSpPr txBox="1"/>
            <p:nvPr/>
          </p:nvSpPr>
          <p:spPr>
            <a:xfrm>
              <a:off x="2929634" y="4211574"/>
              <a:ext cx="4432300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8" name="rg_barLabel_0_0"/>
            <p:cNvSpPr txBox="1"/>
            <p:nvPr/>
          </p:nvSpPr>
          <p:spPr>
            <a:xfrm>
              <a:off x="5221983" y="252145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50,0%</a:t>
              </a:r>
            </a:p>
          </p:txBody>
        </p:sp>
        <p:sp>
          <p:nvSpPr>
            <p:cNvPr id="49" name="rg_barLabel_1_0"/>
            <p:cNvSpPr txBox="1"/>
            <p:nvPr/>
          </p:nvSpPr>
          <p:spPr>
            <a:xfrm>
              <a:off x="7438135" y="4211573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100,0%</a:t>
              </a:r>
            </a:p>
          </p:txBody>
        </p:sp>
      </p:grpSp>
      <p:sp>
        <p:nvSpPr>
          <p:cNvPr id="30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  <p:sp>
        <p:nvSpPr>
          <p:cNvPr id="54" name="ResultsGraphExplanation0"/>
          <p:cNvSpPr txBox="1"/>
          <p:nvPr/>
        </p:nvSpPr>
        <p:spPr>
          <a:xfrm>
            <a:off x="3945635" y="18288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/>
              <a:t>Eculizumab</a:t>
            </a:r>
            <a:r>
              <a:rPr lang="nl-NL" dirty="0"/>
              <a:t> bij niertransplantatie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Internationale richtlijn </a:t>
            </a:r>
          </a:p>
          <a:p>
            <a:pPr lvl="1"/>
            <a:endParaRPr lang="nl-NL" dirty="0"/>
          </a:p>
        </p:txBody>
      </p:sp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611560" y="2420888"/>
          <a:ext cx="5616624" cy="288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777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388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90777">
                <a:tc>
                  <a:txBody>
                    <a:bodyPr/>
                    <a:lstStyle/>
                    <a:p>
                      <a:r>
                        <a:rPr lang="nl-NL" dirty="0"/>
                        <a:t>Risico op terugkeer </a:t>
                      </a:r>
                      <a:r>
                        <a:rPr lang="nl-NL" dirty="0" err="1"/>
                        <a:t>aHUS</a:t>
                      </a:r>
                      <a:endParaRPr lang="nl-NL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Profylaxe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3181">
                <a:tc>
                  <a:txBody>
                    <a:bodyPr/>
                    <a:lstStyle/>
                    <a:p>
                      <a:r>
                        <a:rPr lang="nl-NL" dirty="0"/>
                        <a:t>Hoog (50-100%)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 err="1"/>
                        <a:t>Eculizumab</a:t>
                      </a:r>
                      <a:r>
                        <a:rPr lang="nl-NL" baseline="0" dirty="0"/>
                        <a:t> 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3181">
                <a:tc>
                  <a:txBody>
                    <a:bodyPr/>
                    <a:lstStyle/>
                    <a:p>
                      <a:r>
                        <a:rPr lang="nl-NL" dirty="0"/>
                        <a:t>Gemiddeld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“De dokter</a:t>
                      </a:r>
                      <a:r>
                        <a:rPr lang="nl-NL" baseline="0" dirty="0"/>
                        <a:t> beslist”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3181">
                <a:tc>
                  <a:txBody>
                    <a:bodyPr/>
                    <a:lstStyle/>
                    <a:p>
                      <a:r>
                        <a:rPr lang="nl-NL" dirty="0"/>
                        <a:t>Laag (&lt;10%)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/>
                        <a:t>Geen </a:t>
                      </a:r>
                      <a:r>
                        <a:rPr lang="nl-NL" dirty="0" err="1"/>
                        <a:t>eculizumab</a:t>
                      </a:r>
                      <a:endParaRPr lang="nl-NL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539552" y="6309320"/>
            <a:ext cx="195053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/>
              <a:t>Goodship</a:t>
            </a:r>
            <a:r>
              <a:rPr lang="nl-NL" sz="1200" i="1" dirty="0"/>
              <a:t> et al. </a:t>
            </a:r>
            <a:r>
              <a:rPr lang="nl-NL" sz="1200" i="1" dirty="0" err="1"/>
              <a:t>Kid</a:t>
            </a:r>
            <a:r>
              <a:rPr lang="nl-NL" sz="1200" i="1" dirty="0"/>
              <a:t> Int. 2016</a:t>
            </a:r>
          </a:p>
        </p:txBody>
      </p:sp>
      <p:pic>
        <p:nvPicPr>
          <p:cNvPr id="21506" name="Picture 2" descr="Afbeeldingsresultaat voor mutation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2636912"/>
            <a:ext cx="2153648" cy="1482477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4365104"/>
            <a:ext cx="1296144" cy="1259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3314" name="Picture 2" descr="Afbeeldingsresultaat voor nierschad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3808" y="2924944"/>
            <a:ext cx="3540646" cy="1830589"/>
          </a:xfrm>
          <a:prstGeom prst="rect">
            <a:avLst/>
          </a:prstGeom>
          <a:noFill/>
        </p:spPr>
      </p:pic>
      <p:sp>
        <p:nvSpPr>
          <p:cNvPr id="6" name="Tekstvak 5"/>
          <p:cNvSpPr txBox="1"/>
          <p:nvPr/>
        </p:nvSpPr>
        <p:spPr>
          <a:xfrm>
            <a:off x="4139952" y="2204864"/>
            <a:ext cx="3088731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Afstoting van transplantaatnier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395536" y="4077072"/>
            <a:ext cx="227581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Niertransplantatie van</a:t>
            </a:r>
          </a:p>
          <a:p>
            <a:r>
              <a:rPr lang="nl-NL" dirty="0"/>
              <a:t> overleden donor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4139952" y="5157192"/>
            <a:ext cx="429617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Bepaalde afweeronderdrukkende medicatie</a:t>
            </a:r>
          </a:p>
        </p:txBody>
      </p:sp>
      <p:sp>
        <p:nvSpPr>
          <p:cNvPr id="10" name="Tekstvak 9"/>
          <p:cNvSpPr txBox="1"/>
          <p:nvPr/>
        </p:nvSpPr>
        <p:spPr>
          <a:xfrm>
            <a:off x="1043608" y="2420888"/>
            <a:ext cx="102393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Infecties 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804248" y="3429000"/>
            <a:ext cx="168796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nl-NL" dirty="0"/>
              <a:t>Hoge bloeddruk</a:t>
            </a:r>
          </a:p>
        </p:txBody>
      </p:sp>
      <p:sp>
        <p:nvSpPr>
          <p:cNvPr id="13" name="Tekstvak 12"/>
          <p:cNvSpPr txBox="1"/>
          <p:nvPr/>
        </p:nvSpPr>
        <p:spPr>
          <a:xfrm>
            <a:off x="467544" y="6239053"/>
            <a:ext cx="197445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1200" i="1" dirty="0" err="1"/>
              <a:t>Zuber</a:t>
            </a:r>
            <a:r>
              <a:rPr lang="nl-NL" sz="1200" i="1" dirty="0"/>
              <a:t> et al. </a:t>
            </a:r>
            <a:r>
              <a:rPr lang="nl-NL" sz="1200" i="1" dirty="0" err="1"/>
              <a:t>Transp</a:t>
            </a:r>
            <a:r>
              <a:rPr lang="nl-NL" sz="1200" i="1" dirty="0"/>
              <a:t> </a:t>
            </a:r>
            <a:r>
              <a:rPr lang="nl-NL" sz="1200" i="1" dirty="0" err="1"/>
              <a:t>Rev</a:t>
            </a:r>
            <a:r>
              <a:rPr lang="nl-NL" sz="1200" i="1" dirty="0"/>
              <a:t>. 2013</a:t>
            </a:r>
          </a:p>
          <a:p>
            <a:endParaRPr lang="nl-NL" i="1" dirty="0"/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522000" y="1004344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>
              <a:lnSpc>
                <a:spcPts val="4200"/>
              </a:lnSpc>
              <a:spcBef>
                <a:spcPct val="0"/>
              </a:spcBef>
            </a:pPr>
            <a:endParaRPr kumimoji="0" lang="nl-NL" sz="40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Andere risicofactoren voor </a:t>
            </a:r>
            <a:r>
              <a:rPr lang="nl-NL" dirty="0" err="1"/>
              <a:t>aHUS</a:t>
            </a:r>
            <a:endParaRPr lang="nl-NL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100000" cy="533400"/>
          </a:xfrm>
        </p:spPr>
        <p:txBody>
          <a:bodyPr/>
          <a:lstStyle/>
          <a:p>
            <a:pPr algn="ctr"/>
            <a:r>
              <a:rPr lang="nl-NL" dirty="0"/>
              <a:t>Aangepast behandelschema</a:t>
            </a:r>
          </a:p>
        </p:txBody>
      </p:sp>
      <p:pic>
        <p:nvPicPr>
          <p:cNvPr id="84994" name="Picture 2" descr="Afbeeldingsresultaat voor tacrolimus tablets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852936"/>
            <a:ext cx="1440160" cy="1440160"/>
          </a:xfrm>
          <a:prstGeom prst="rect">
            <a:avLst/>
          </a:prstGeom>
          <a:noFill/>
        </p:spPr>
      </p:pic>
      <p:pic>
        <p:nvPicPr>
          <p:cNvPr id="849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3284984"/>
            <a:ext cx="3502122" cy="1512168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4997" name="Picture 5" descr="Afbeeldingsresultaat voor bloeddruk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869160"/>
            <a:ext cx="1337291" cy="936104"/>
          </a:xfrm>
          <a:prstGeom prst="rect">
            <a:avLst/>
          </a:prstGeom>
          <a:noFill/>
        </p:spPr>
      </p:pic>
      <p:pic>
        <p:nvPicPr>
          <p:cNvPr id="84999" name="Picture 7" descr="Afbeeldingsresultaat voor lisinopril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79712" y="5229200"/>
            <a:ext cx="1430599" cy="1008112"/>
          </a:xfrm>
          <a:prstGeom prst="rect">
            <a:avLst/>
          </a:prstGeom>
          <a:noFill/>
        </p:spPr>
      </p:pic>
      <p:pic>
        <p:nvPicPr>
          <p:cNvPr id="85001" name="Picture 9" descr="Afbeeldingsresultaat voor fluvastatine">
            <a:hlinkClick r:id="rId10"/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572000" y="5085184"/>
            <a:ext cx="1512168" cy="1135155"/>
          </a:xfrm>
          <a:prstGeom prst="rect">
            <a:avLst/>
          </a:prstGeom>
          <a:noFill/>
        </p:spPr>
      </p:pic>
      <p:pic>
        <p:nvPicPr>
          <p:cNvPr id="85005" name="Picture 13" descr="Gerelateerde afbeeldin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660232" y="3573016"/>
            <a:ext cx="2040227" cy="1224136"/>
          </a:xfrm>
          <a:prstGeom prst="rect">
            <a:avLst/>
          </a:prstGeom>
          <a:noFill/>
        </p:spPr>
      </p:pic>
      <p:pic>
        <p:nvPicPr>
          <p:cNvPr id="10" name="Picture 11" descr="Afbeeldingsresultaat voor eculizumab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164288" y="1772816"/>
            <a:ext cx="1008112" cy="1080769"/>
          </a:xfrm>
          <a:prstGeom prst="rect">
            <a:avLst/>
          </a:prstGeom>
          <a:noFill/>
        </p:spPr>
      </p:pic>
      <p:pic>
        <p:nvPicPr>
          <p:cNvPr id="11266" name="Picture 2" descr="Afbeeldingsresultaat voor familie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139952" y="1772816"/>
            <a:ext cx="1422988" cy="1008112"/>
          </a:xfrm>
          <a:prstGeom prst="rect">
            <a:avLst/>
          </a:prstGeom>
          <a:noFill/>
        </p:spPr>
      </p:pic>
      <p:pic>
        <p:nvPicPr>
          <p:cNvPr id="11268" name="Picture 4" descr="Afbeeldingsresultaat voor vrienden">
            <a:hlinkClick r:id="rId18"/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123728" y="1700808"/>
            <a:ext cx="936104" cy="9361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100000" cy="1080120"/>
          </a:xfrm>
        </p:spPr>
        <p:txBody>
          <a:bodyPr/>
          <a:lstStyle/>
          <a:p>
            <a:r>
              <a:rPr lang="nl-NL" dirty="0"/>
              <a:t>Resultaten niertransplantatie</a:t>
            </a:r>
            <a:br>
              <a:rPr lang="nl-NL" dirty="0"/>
            </a:br>
            <a:r>
              <a:rPr lang="nl-NL" sz="2000" i="1" dirty="0" err="1"/>
              <a:t>RadboudUMC</a:t>
            </a:r>
            <a:r>
              <a:rPr lang="nl-NL" sz="2000" i="1" dirty="0"/>
              <a:t> en UMC Groningen 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132856"/>
            <a:ext cx="727280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Afbeeldingsresultaat voor road 20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24544" y="1340768"/>
            <a:ext cx="9655156" cy="5517232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7" name="Rechthoek 6"/>
          <p:cNvSpPr/>
          <p:nvPr/>
        </p:nvSpPr>
        <p:spPr>
          <a:xfrm rot="16200000">
            <a:off x="3959932" y="-4311860"/>
            <a:ext cx="1080120" cy="10369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-138879" y="620688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noProof="0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De komende jaren observatie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ExplanationSlide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LAYOUT_BG_IMAGE_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vert="horz" rtlCol="0">
            <a:spAutoFit/>
          </a:bodyPr>
          <a:lstStyle/>
          <a:p>
            <a:endParaRPr lang="nl-NL"/>
          </a:p>
        </p:txBody>
      </p:sp>
      <p:sp>
        <p:nvSpPr>
          <p:cNvPr id="18" name="FooterBg"/>
          <p:cNvSpPr txBox="1"/>
          <p:nvPr/>
        </p:nvSpPr>
        <p:spPr>
          <a:xfrm>
            <a:off x="0" y="5842634"/>
            <a:ext cx="9144000" cy="1015365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2" name="sk_v_ExplanationTitle_0"/>
          <p:cNvSpPr>
            <a:spLocks noGrp="1"/>
          </p:cNvSpPr>
          <p:nvPr>
            <p:ph type="title"/>
          </p:nvPr>
        </p:nvSpPr>
        <p:spPr>
          <a:xfrm>
            <a:off x="627735" y="365531"/>
            <a:ext cx="7888530" cy="895654"/>
          </a:xfrm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3100">
                <a:solidFill>
                  <a:srgbClr val="FFFFFF"/>
                </a:solidFill>
                <a:latin typeface="Calibri Light"/>
              </a:rPr>
              <a:t>We gaan stemmen</a:t>
            </a:r>
          </a:p>
        </p:txBody>
      </p:sp>
      <p:sp>
        <p:nvSpPr>
          <p:cNvPr id="22" name="Tijdelijke aanduiding voor tekst 21"/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9" name="FooterText"/>
          <p:cNvSpPr txBox="1"/>
          <p:nvPr/>
        </p:nvSpPr>
        <p:spPr>
          <a:xfrm>
            <a:off x="603960" y="5943142"/>
            <a:ext cx="7936077" cy="731062"/>
          </a:xfrm>
          <a:prstGeom prst="rect">
            <a:avLst/>
          </a:prstGeom>
          <a:noFill/>
        </p:spPr>
        <p:txBody>
          <a:bodyPr vert="horz" lIns="88900" tIns="38100" rIns="88900" bIns="381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nl-NL" sz="1700">
                <a:solidFill>
                  <a:srgbClr val="FFFFFF"/>
                </a:solidFill>
                <a:latin typeface="Calibri"/>
              </a:rPr>
              <a:t>Stemmen is anoniem</a:t>
            </a:r>
          </a:p>
        </p:txBody>
      </p:sp>
      <p:sp>
        <p:nvSpPr>
          <p:cNvPr id="36" name="InternetHeader"/>
          <p:cNvSpPr/>
          <p:nvPr/>
        </p:nvSpPr>
        <p:spPr>
          <a:xfrm>
            <a:off x="1417673" y="2412351"/>
            <a:ext cx="1143000" cy="33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nl-NL" sz="2100" b="1">
                <a:solidFill>
                  <a:srgbClr val="4EDAB3"/>
                </a:solidFill>
                <a:latin typeface="Calibri Light"/>
              </a:rPr>
              <a:t>Internet</a:t>
            </a:r>
          </a:p>
        </p:txBody>
      </p:sp>
      <p:sp>
        <p:nvSpPr>
          <p:cNvPr id="37" name="InternetOne"/>
          <p:cNvSpPr/>
          <p:nvPr/>
        </p:nvSpPr>
        <p:spPr>
          <a:xfrm>
            <a:off x="2579723" y="2412351"/>
            <a:ext cx="204618" cy="272823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>
                <a:solidFill>
                  <a:srgbClr val="FFFFFF"/>
                </a:solidFill>
                <a:latin typeface="Calibri Light"/>
              </a:rPr>
              <a:t>1</a:t>
            </a:r>
          </a:p>
        </p:txBody>
      </p:sp>
      <p:sp>
        <p:nvSpPr>
          <p:cNvPr id="38" name="InternetTwo"/>
          <p:cNvSpPr/>
          <p:nvPr/>
        </p:nvSpPr>
        <p:spPr>
          <a:xfrm>
            <a:off x="2579723" y="2864609"/>
            <a:ext cx="204618" cy="272823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>
                <a:solidFill>
                  <a:srgbClr val="FFFFFF"/>
                </a:solidFill>
                <a:latin typeface="Calibri Light"/>
              </a:rPr>
              <a:t>2</a:t>
            </a:r>
          </a:p>
        </p:txBody>
      </p:sp>
      <p:sp>
        <p:nvSpPr>
          <p:cNvPr id="39" name="InternetExplanationOne"/>
          <p:cNvSpPr/>
          <p:nvPr/>
        </p:nvSpPr>
        <p:spPr>
          <a:xfrm>
            <a:off x="2817849" y="2412351"/>
            <a:ext cx="6326151" cy="33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/>
            </a:endParaRPr>
          </a:p>
        </p:txBody>
      </p:sp>
      <p:sp>
        <p:nvSpPr>
          <p:cNvPr id="40" name="InternetExplanationTwo"/>
          <p:cNvSpPr/>
          <p:nvPr/>
        </p:nvSpPr>
        <p:spPr>
          <a:xfrm>
            <a:off x="2817849" y="2864609"/>
            <a:ext cx="6326151" cy="33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/>
            </a:endParaRPr>
          </a:p>
        </p:txBody>
      </p:sp>
      <p:sp>
        <p:nvSpPr>
          <p:cNvPr id="41" name="TextMessageHeader"/>
          <p:cNvSpPr/>
          <p:nvPr/>
        </p:nvSpPr>
        <p:spPr>
          <a:xfrm>
            <a:off x="1417673" y="3947604"/>
            <a:ext cx="1143000" cy="33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nl-NL" sz="2100" b="1">
                <a:solidFill>
                  <a:srgbClr val="4EDAB3"/>
                </a:solidFill>
                <a:latin typeface="Calibri Light"/>
              </a:rPr>
              <a:t>SMS</a:t>
            </a:r>
          </a:p>
        </p:txBody>
      </p:sp>
      <p:sp>
        <p:nvSpPr>
          <p:cNvPr id="42" name="TextMessageOne"/>
          <p:cNvSpPr/>
          <p:nvPr/>
        </p:nvSpPr>
        <p:spPr>
          <a:xfrm>
            <a:off x="2579723" y="3947604"/>
            <a:ext cx="204618" cy="272823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>
                <a:solidFill>
                  <a:srgbClr val="FFFFFF"/>
                </a:solidFill>
                <a:latin typeface="Calibri Light"/>
              </a:rPr>
              <a:t>1</a:t>
            </a:r>
          </a:p>
        </p:txBody>
      </p:sp>
      <p:sp>
        <p:nvSpPr>
          <p:cNvPr id="43" name="TextMessageTwo"/>
          <p:cNvSpPr/>
          <p:nvPr/>
        </p:nvSpPr>
        <p:spPr>
          <a:xfrm>
            <a:off x="2579723" y="4399861"/>
            <a:ext cx="204618" cy="272823"/>
          </a:xfrm>
          <a:prstGeom prst="ellipse">
            <a:avLst/>
          </a:prstGeom>
          <a:noFill/>
          <a:ln w="0" cmpd="sng">
            <a:solidFill>
              <a:srgbClr val="4EDAB3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 sz="1700" b="1">
                <a:solidFill>
                  <a:srgbClr val="FFFFFF"/>
                </a:solidFill>
                <a:latin typeface="Calibri Light"/>
              </a:rPr>
              <a:t>2</a:t>
            </a:r>
          </a:p>
        </p:txBody>
      </p:sp>
      <p:sp>
        <p:nvSpPr>
          <p:cNvPr id="44" name="TextMessageExplanationOne"/>
          <p:cNvSpPr/>
          <p:nvPr/>
        </p:nvSpPr>
        <p:spPr>
          <a:xfrm>
            <a:off x="2817849" y="3947604"/>
            <a:ext cx="6326151" cy="3370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/>
            </a:endParaRPr>
          </a:p>
        </p:txBody>
      </p:sp>
      <p:sp>
        <p:nvSpPr>
          <p:cNvPr id="45" name="TextMessageExplanationTwo"/>
          <p:cNvSpPr/>
          <p:nvPr/>
        </p:nvSpPr>
        <p:spPr>
          <a:xfrm>
            <a:off x="2817848" y="4399861"/>
            <a:ext cx="4876800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 sz="1700">
              <a:solidFill>
                <a:srgbClr val="4EDAB3"/>
              </a:solidFill>
              <a:latin typeface="Calibri Light"/>
            </a:endParaRPr>
          </a:p>
        </p:txBody>
      </p:sp>
      <p:pic>
        <p:nvPicPr>
          <p:cNvPr id="46" name="Logo" descr="C:\Program Files\Shakespeak\layout\AddInDesignerWPF.resources\Lo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962337" y="6364223"/>
            <a:ext cx="1008151" cy="292608"/>
          </a:xfrm>
          <a:prstGeom prst="rect">
            <a:avLst/>
          </a:prstGeom>
        </p:spPr>
      </p:pic>
      <p:sp>
        <p:nvSpPr>
          <p:cNvPr id="20" name="SessionExplanation"/>
          <p:cNvSpPr txBox="1"/>
          <p:nvPr/>
        </p:nvSpPr>
        <p:spPr>
          <a:xfrm>
            <a:off x="203200" y="203200"/>
            <a:ext cx="8737600" cy="64516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812800" rIns="8128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Afbeeldingsresultaat voor official twitter ic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356815"/>
            <a:ext cx="576064" cy="576064"/>
          </a:xfrm>
          <a:prstGeom prst="rect">
            <a:avLst/>
          </a:prstGeom>
          <a:noFill/>
        </p:spPr>
      </p:pic>
      <p:sp>
        <p:nvSpPr>
          <p:cNvPr id="8" name="Tekstvak 7"/>
          <p:cNvSpPr txBox="1"/>
          <p:nvPr/>
        </p:nvSpPr>
        <p:spPr>
          <a:xfrm>
            <a:off x="6372200" y="4481086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/>
              <a:t>@</a:t>
            </a:r>
            <a:r>
              <a:rPr lang="nl-NL" sz="1400" dirty="0" err="1"/>
              <a:t>CUREiHUS</a:t>
            </a:r>
            <a:endParaRPr lang="nl-NL" sz="1400" dirty="0"/>
          </a:p>
        </p:txBody>
      </p:sp>
      <p:sp>
        <p:nvSpPr>
          <p:cNvPr id="10" name="Tekstvak 9"/>
          <p:cNvSpPr txBox="1"/>
          <p:nvPr/>
        </p:nvSpPr>
        <p:spPr>
          <a:xfrm>
            <a:off x="6444208" y="3400966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CUREiHUS</a:t>
            </a:r>
            <a:r>
              <a:rPr lang="nl-NL" sz="1400" dirty="0"/>
              <a:t>@</a:t>
            </a:r>
            <a:r>
              <a:rPr lang="nl-NL" sz="1400" dirty="0" err="1"/>
              <a:t>Radboudumc.nl</a:t>
            </a:r>
            <a:endParaRPr lang="nl-NL" sz="1400" dirty="0"/>
          </a:p>
        </p:txBody>
      </p:sp>
      <p:pic>
        <p:nvPicPr>
          <p:cNvPr id="1034" name="Picture 10" descr="Gerelateerde afbeeldi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204687"/>
            <a:ext cx="576064" cy="576064"/>
          </a:xfrm>
          <a:prstGeom prst="roundRect">
            <a:avLst/>
          </a:prstGeom>
          <a:noFill/>
        </p:spPr>
      </p:pic>
      <p:pic>
        <p:nvPicPr>
          <p:cNvPr id="1036" name="Picture 12" descr="Afbeeldingsresultaat voor website ico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2060848"/>
            <a:ext cx="639783" cy="639783"/>
          </a:xfrm>
          <a:prstGeom prst="rect">
            <a:avLst/>
          </a:prstGeom>
          <a:noFill/>
        </p:spPr>
      </p:pic>
      <p:sp>
        <p:nvSpPr>
          <p:cNvPr id="13" name="Tekstvak 12"/>
          <p:cNvSpPr txBox="1"/>
          <p:nvPr/>
        </p:nvSpPr>
        <p:spPr>
          <a:xfrm>
            <a:off x="6372200" y="2248838"/>
            <a:ext cx="2880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dirty="0" err="1"/>
              <a:t>www.CUREiHUS.nl</a:t>
            </a:r>
            <a:endParaRPr lang="nl-NL" sz="1400" dirty="0"/>
          </a:p>
        </p:txBody>
      </p:sp>
      <p:pic>
        <p:nvPicPr>
          <p:cNvPr id="15" name="Picture 2" descr="http://blog.han.nl/acute-intensieve-zorg/files/2011/01/ZonMw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6187710"/>
            <a:ext cx="2446356" cy="626362"/>
          </a:xfrm>
          <a:prstGeom prst="rect">
            <a:avLst/>
          </a:prstGeom>
          <a:noFill/>
        </p:spPr>
      </p:pic>
      <p:pic>
        <p:nvPicPr>
          <p:cNvPr id="16" name="Picture 2" descr="Afbeeldingsresultaat voor vgz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6044952"/>
            <a:ext cx="813048" cy="813048"/>
          </a:xfrm>
          <a:prstGeom prst="rect">
            <a:avLst/>
          </a:prstGeom>
          <a:noFill/>
        </p:spPr>
      </p:pic>
      <p:sp>
        <p:nvSpPr>
          <p:cNvPr id="17" name="Rechthoek 16"/>
          <p:cNvSpPr/>
          <p:nvPr/>
        </p:nvSpPr>
        <p:spPr>
          <a:xfrm rot="16200000">
            <a:off x="3959932" y="-4311860"/>
            <a:ext cx="1080120" cy="1036915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Titel 1"/>
          <p:cNvSpPr txBox="1">
            <a:spLocks/>
          </p:cNvSpPr>
          <p:nvPr/>
        </p:nvSpPr>
        <p:spPr>
          <a:xfrm>
            <a:off x="-138879" y="620688"/>
            <a:ext cx="9185273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 sz="4000" b="1" dirty="0">
                <a:solidFill>
                  <a:schemeClr val="bg2"/>
                </a:solidFill>
                <a:latin typeface="+mj-lt"/>
                <a:ea typeface="+mj-ea"/>
                <a:cs typeface="+mj-cs"/>
              </a:rPr>
              <a:t>Vragen</a:t>
            </a:r>
            <a:endParaRPr kumimoji="0" lang="nl-NL" sz="4000" b="0" i="1" u="none" strike="noStrike" kern="1200" cap="none" spc="0" normalizeH="0" baseline="0" noProof="0" dirty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9" name="Titel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1" name="Tekstvak 20"/>
          <p:cNvSpPr txBox="1"/>
          <p:nvPr/>
        </p:nvSpPr>
        <p:spPr>
          <a:xfrm>
            <a:off x="323528" y="1916832"/>
            <a:ext cx="4355976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l-NL" b="1" dirty="0"/>
              <a:t>Met dank aan:</a:t>
            </a:r>
          </a:p>
          <a:p>
            <a:pPr>
              <a:lnSpc>
                <a:spcPct val="150000"/>
              </a:lnSpc>
            </a:pPr>
            <a:r>
              <a:rPr lang="nl-NL" dirty="0"/>
              <a:t>De landelijke </a:t>
            </a:r>
            <a:r>
              <a:rPr lang="nl-NL" dirty="0" err="1"/>
              <a:t>aHUS</a:t>
            </a:r>
            <a:r>
              <a:rPr lang="nl-NL" dirty="0"/>
              <a:t> werkgroep</a:t>
            </a:r>
          </a:p>
          <a:p>
            <a:pPr>
              <a:lnSpc>
                <a:spcPct val="150000"/>
              </a:lnSpc>
            </a:pPr>
            <a:r>
              <a:rPr lang="nl-NL" dirty="0"/>
              <a:t>Dr. R. Brüggemann</a:t>
            </a:r>
          </a:p>
          <a:p>
            <a:pPr>
              <a:lnSpc>
                <a:spcPct val="150000"/>
              </a:lnSpc>
            </a:pPr>
            <a:r>
              <a:rPr lang="nl-NL" dirty="0"/>
              <a:t>Dr. E. Adang</a:t>
            </a:r>
          </a:p>
          <a:p>
            <a:pPr>
              <a:lnSpc>
                <a:spcPct val="150000"/>
              </a:lnSpc>
            </a:pPr>
            <a:r>
              <a:rPr lang="nl-NL" dirty="0"/>
              <a:t>Dr. E. Volokhina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Prof.dr</a:t>
            </a:r>
            <a:r>
              <a:rPr lang="nl-NL" dirty="0"/>
              <a:t>. L.P. van den Heuvel</a:t>
            </a:r>
          </a:p>
          <a:p>
            <a:pPr>
              <a:lnSpc>
                <a:spcPct val="150000"/>
              </a:lnSpc>
            </a:pPr>
            <a:r>
              <a:rPr lang="nl-NL" dirty="0" err="1"/>
              <a:t>Prof.dr</a:t>
            </a:r>
            <a:r>
              <a:rPr lang="nl-NL" dirty="0"/>
              <a:t>. J.F.M. Wetzels, </a:t>
            </a:r>
            <a:r>
              <a:rPr lang="nl-NL" dirty="0" err="1"/>
              <a:t>internist-nefroloog</a:t>
            </a:r>
            <a:endParaRPr lang="nl-NL" dirty="0"/>
          </a:p>
          <a:p>
            <a:pPr>
              <a:lnSpc>
                <a:spcPct val="150000"/>
              </a:lnSpc>
            </a:pPr>
            <a:r>
              <a:rPr lang="nl-NL" dirty="0"/>
              <a:t>Dr. N.C.A.J. van de Kar, </a:t>
            </a:r>
            <a:r>
              <a:rPr lang="nl-NL" dirty="0" err="1"/>
              <a:t>kinderarts-nefroloog</a:t>
            </a:r>
            <a:endParaRPr lang="nl-NL" dirty="0"/>
          </a:p>
          <a:p>
            <a:pPr>
              <a:lnSpc>
                <a:spcPct val="150000"/>
              </a:lnSpc>
            </a:pPr>
            <a:endParaRPr lang="nl-NL" dirty="0"/>
          </a:p>
        </p:txBody>
      </p:sp>
      <p:pic>
        <p:nvPicPr>
          <p:cNvPr id="30722" name="Picture 2" descr="Afbeeldingsresultaat voor zorgverzekeraars nl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724128" y="6021288"/>
            <a:ext cx="1027102" cy="8367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VS_0_1_2029793_1_-1_0_2_0_[3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VT_0_1_2029793_1_-1_0_2_0_[3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Bent u bekend met het ziektebeeld atypische HUS?</a:t>
            </a:r>
          </a:p>
        </p:txBody>
      </p:sp>
      <p:sp>
        <p:nvSpPr>
          <p:cNvPr id="3" name="VoteChoices"/>
          <p:cNvSpPr>
            <a:spLocks noGrp="1"/>
          </p:cNvSpPr>
          <p:nvPr>
            <p:ph type="body" idx="13"/>
          </p:nvPr>
        </p:nvSpPr>
        <p:spPr>
          <a:noFill/>
        </p:spPr>
        <p:txBody>
          <a:bodyPr lIns="88900" tIns="38100" rIns="88900" bIns="38100" anchor="t" anchorCtr="0">
            <a:noAutofit/>
          </a:bodyPr>
          <a:lstStyle/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Ja</a:t>
            </a:r>
          </a:p>
          <a:p>
            <a:pPr marL="508000" indent="-508000">
              <a:buClr>
                <a:srgbClr val="FFFFFF"/>
              </a:buClr>
              <a:buSzPct val="100000"/>
              <a:buAutoNum type="alphaUcPeriod"/>
            </a:pPr>
            <a:r>
              <a:rPr lang="nl-NL" sz="2400">
                <a:solidFill>
                  <a:srgbClr val="FFFFFF"/>
                </a:solidFill>
                <a:latin typeface="Calibri Light"/>
              </a:rPr>
              <a:t>Nee</a:t>
            </a:r>
          </a:p>
          <a:p>
            <a:pPr marL="457200" indent="-457200">
              <a:buClr>
                <a:srgbClr val="FFFFFF"/>
              </a:buClr>
              <a:buSzPct val="100000"/>
              <a:buAutoNum type="alphaUcPeriod"/>
            </a:pPr>
            <a:endParaRPr lang="nl-NL" sz="2400">
              <a:solidFill>
                <a:srgbClr val="FFFFFF"/>
              </a:solidFill>
              <a:latin typeface="Calibri Light"/>
            </a:endParaRPr>
          </a:p>
        </p:txBody>
      </p:sp>
      <p:sp>
        <p:nvSpPr>
          <p:cNvPr id="4" name="VotesCounter0"/>
          <p:cNvSpPr/>
          <p:nvPr/>
        </p:nvSpPr>
        <p:spPr>
          <a:xfrm>
            <a:off x="7859267" y="6120944"/>
            <a:ext cx="1143000" cy="355599"/>
          </a:xfrm>
          <a:prstGeom prst="roundRect">
            <a:avLst/>
          </a:prstGeom>
          <a:noFill/>
          <a:ln>
            <a:noFill/>
          </a:ln>
          <a:effectLst>
            <a:prstShdw prst="shdw14" dist="35921" dir="2700000">
              <a:scrgbClr r="0" g="0" b="0">
                <a:alpha val="50000"/>
              </a:scrgbClr>
            </a:prst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8900" tIns="38100" rIns="88900" bIns="38100" rtlCol="0" anchor="ctr" anchorCtr="0">
            <a:noAutofit/>
          </a:bodyPr>
          <a:lstStyle/>
          <a:p>
            <a:pPr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nl-NL">
                <a:solidFill>
                  <a:srgbClr val="FFFFFF"/>
                </a:solidFill>
                <a:latin typeface="Calibri Light"/>
              </a:rPr>
              <a:t># Stemmen: 0</a:t>
            </a:r>
          </a:p>
        </p:txBody>
      </p:sp>
      <p:grpSp>
        <p:nvGrpSpPr>
          <p:cNvPr id="7" name="vss_group_1"/>
          <p:cNvGrpSpPr/>
          <p:nvPr/>
        </p:nvGrpSpPr>
        <p:grpSpPr>
          <a:xfrm>
            <a:off x="7596336" y="5373215"/>
            <a:ext cx="1547663" cy="355599"/>
            <a:chOff x="8020051" y="5384800"/>
            <a:chExt cx="1047749" cy="355599"/>
          </a:xfrm>
        </p:grpSpPr>
        <p:sp>
          <p:nvSpPr>
            <p:cNvPr id="5" name="vss_text_0"/>
            <p:cNvSpPr/>
            <p:nvPr/>
          </p:nvSpPr>
          <p:spPr>
            <a:xfrm>
              <a:off x="8020051" y="5384800"/>
              <a:ext cx="1047749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</a:p>
          </p:txBody>
        </p:sp>
        <p:sp>
          <p:nvSpPr>
            <p:cNvPr id="6" name="vss_light"/>
            <p:cNvSpPr/>
            <p:nvPr/>
          </p:nvSpPr>
          <p:spPr>
            <a:xfrm>
              <a:off x="8071637" y="5461001"/>
              <a:ext cx="137563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sp>
        <p:nvSpPr>
          <p:cNvPr id="8" name="VotesStatusExplanation0"/>
          <p:cNvSpPr txBox="1"/>
          <p:nvPr/>
        </p:nvSpPr>
        <p:spPr>
          <a:xfrm>
            <a:off x="6591301" y="4495800"/>
            <a:ext cx="2349498" cy="635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 vraag gaat open zodra u een sessie en diavoorstelling start.</a:t>
            </a:r>
          </a:p>
        </p:txBody>
      </p:sp>
      <p:graphicFrame>
        <p:nvGraphicFramePr>
          <p:cNvPr id="10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  <a:endParaRPr lang="nl-NL" sz="1600" b="1" i="0" u="none" baseline="0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  <a:endParaRPr lang="nl-NL" sz="1600" b="0" i="0" u="none" baseline="0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2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sp>
        <p:nvSpPr>
          <p:cNvPr id="15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k_v_RS_0_1_2029793_1_1_1_-1_0_[1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LAYOUT_BG_IMAGE_2" descr="C:\Program Files\Shakespeak\layout\AddInDesignerWPF.resources\LAYOUT_BG_IMAGE_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9180512" cy="6858000"/>
          </a:xfrm>
          <a:prstGeom prst="rect">
            <a:avLst/>
          </a:prstGeom>
        </p:spPr>
      </p:pic>
      <p:sp>
        <p:nvSpPr>
          <p:cNvPr id="26" name="VoteExplanationBg_1"/>
          <p:cNvSpPr txBox="1"/>
          <p:nvPr/>
        </p:nvSpPr>
        <p:spPr>
          <a:xfrm>
            <a:off x="0" y="5461000"/>
            <a:ext cx="9144000" cy="1397001"/>
          </a:xfrm>
          <a:prstGeom prst="rect">
            <a:avLst/>
          </a:prstGeom>
          <a:solidFill>
            <a:srgbClr val="333333"/>
          </a:solidFill>
        </p:spPr>
        <p:txBody>
          <a:bodyPr vert="horz" lIns="88900" tIns="38100" rIns="88900" bIns="38100" rtlCol="0" anchor="t" anchorCtr="0">
            <a:noAutofit/>
          </a:bodyPr>
          <a:lstStyle/>
          <a:p>
            <a:pPr>
              <a:buClr>
                <a:srgbClr val="000000"/>
              </a:buClr>
            </a:pPr>
            <a:endParaRPr lang="nl-NL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" name="sk_v_RT_0_1_2029793_1_1_1_-1_0_[1]"/>
          <p:cNvSpPr>
            <a:spLocks noGrp="1"/>
          </p:cNvSpPr>
          <p:nvPr>
            <p:ph type="title"/>
          </p:nvPr>
        </p:nvSpPr>
        <p:spPr>
          <a:noFill/>
        </p:spPr>
        <p:txBody>
          <a:bodyPr lIns="88900" tIns="38100" rIns="88900" bIns="38100" anchor="ctr" anchorCtr="0">
            <a:noAutofit/>
          </a:bodyPr>
          <a:lstStyle/>
          <a:p>
            <a:pPr>
              <a:lnSpc>
                <a:spcPct val="100000"/>
              </a:lnSpc>
              <a:spcAft>
                <a:spcPct val="0"/>
              </a:spcAft>
              <a:buClr>
                <a:srgbClr val="000000"/>
              </a:buClr>
            </a:pPr>
            <a:r>
              <a:rPr lang="nl-NL" sz="2800" b="0">
                <a:solidFill>
                  <a:srgbClr val="FFFFFF"/>
                </a:solidFill>
                <a:latin typeface="Calibri Light"/>
              </a:rPr>
              <a:t>Bent u bekend met het ziektebeeld atypische HUS?</a:t>
            </a:r>
          </a:p>
        </p:txBody>
      </p:sp>
      <p:grpSp>
        <p:nvGrpSpPr>
          <p:cNvPr id="24" name="vss_group_1"/>
          <p:cNvGrpSpPr/>
          <p:nvPr/>
        </p:nvGrpSpPr>
        <p:grpSpPr>
          <a:xfrm>
            <a:off x="7596337" y="5373215"/>
            <a:ext cx="1547663" cy="355599"/>
            <a:chOff x="8020051" y="5384800"/>
            <a:chExt cx="1547664" cy="355599"/>
          </a:xfrm>
        </p:grpSpPr>
        <p:sp>
          <p:nvSpPr>
            <p:cNvPr id="22" name="vss_text_0"/>
            <p:cNvSpPr/>
            <p:nvPr/>
          </p:nvSpPr>
          <p:spPr>
            <a:xfrm>
              <a:off x="8020051" y="5384800"/>
              <a:ext cx="1547664" cy="355599"/>
            </a:xfrm>
            <a:prstGeom prst="roundRect">
              <a:avLst/>
            </a:prstGeom>
            <a:noFill/>
            <a:ln>
              <a:noFill/>
            </a:ln>
            <a:effectLst>
              <a:prstShdw prst="shdw14" dist="35921" dir="2700000">
                <a:scrgbClr r="0" g="0" b="0">
                  <a:alpha val="50000"/>
                </a:scrgbClr>
              </a:prst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55600" rtlCol="0" anchor="ctr" anchorCtr="0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r>
                <a:rPr lang="nl-NL">
                  <a:solidFill>
                    <a:srgbClr val="FFFFFF"/>
                  </a:solidFill>
                  <a:latin typeface="Calibri Light"/>
                </a:rPr>
                <a:t>Gesloten</a:t>
              </a:r>
              <a:endParaRPr lang="nl-NL" dirty="0">
                <a:solidFill>
                  <a:srgbClr val="FFFFFF"/>
                </a:solidFill>
                <a:latin typeface="Calibri Light"/>
              </a:endParaRPr>
            </a:p>
          </p:txBody>
        </p:sp>
        <p:sp>
          <p:nvSpPr>
            <p:cNvPr id="23" name="vss_light"/>
            <p:cNvSpPr/>
            <p:nvPr/>
          </p:nvSpPr>
          <p:spPr>
            <a:xfrm>
              <a:off x="8096250" y="5461000"/>
              <a:ext cx="203199" cy="203199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1">
              <a:noAutofit/>
            </a:bodyPr>
            <a:lstStyle/>
            <a:p>
              <a:pPr>
                <a:spcBef>
                  <a:spcPct val="0"/>
                </a:spcBef>
                <a:spcAft>
                  <a:spcPct val="0"/>
                </a:spcAft>
              </a:pPr>
              <a:endParaRPr lang="nl-NL">
                <a:solidFill>
                  <a:srgbClr val="FFFFFF"/>
                </a:solidFill>
                <a:latin typeface="Calibri"/>
              </a:endParaRPr>
            </a:p>
          </p:txBody>
        </p:sp>
      </p:grpSp>
      <p:graphicFrame>
        <p:nvGraphicFramePr>
          <p:cNvPr id="27" name="ExplanationsTable_0_1_1"/>
          <p:cNvGraphicFramePr>
            <a:graphicFrameLocks noGrp="1"/>
          </p:cNvGraphicFramePr>
          <p:nvPr/>
        </p:nvGraphicFramePr>
        <p:xfrm>
          <a:off x="141731" y="5943142"/>
          <a:ext cx="8860536" cy="731062"/>
        </p:xfrm>
        <a:graphic>
          <a:graphicData uri="http://schemas.openxmlformats.org/drawingml/2006/table">
            <a:tbl>
              <a:tblPr bandRow="1">
                <a:tableStyleId>{2D5ABB26-0587-4C30-8999-92F81FD0307C}</a:tableStyleId>
              </a:tblPr>
              <a:tblGrid>
                <a:gridCol w="9952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653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Internet</a:t>
                      </a:r>
                      <a:endParaRPr lang="nl-NL" sz="1600" b="1" i="0" u="none" baseline="0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Dit tekstvak wordt gebruikt om de verschillende stemmethodes uit te leggen.</a:t>
                      </a:r>
                      <a:endParaRPr lang="nl-NL" sz="1600" b="0" i="0" u="none" baseline="0" dirty="0">
                        <a:solidFill>
                          <a:srgbClr val="FFFFFF"/>
                        </a:solidFill>
                        <a:effectLst/>
                        <a:latin typeface="Calibri Ligh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531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1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SMS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nl-NL" sz="1600" b="0" i="0" u="none" baseline="0">
                          <a:solidFill>
                            <a:srgbClr val="FFFFFF"/>
                          </a:solidFill>
                          <a:effectLst/>
                          <a:latin typeface="Calibri Light"/>
                        </a:rPr>
                        <a:t>De juiste uitleg wordt hier ingevuld nadat u een sessie heeft gestart.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9" name="Logo" descr="C:\Program Files\Shakespeak\layout\AddInDesignerWPF.resources\Logo.png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1731" y="5550408"/>
            <a:ext cx="1001292" cy="329184"/>
          </a:xfrm>
          <a:prstGeom prst="rect">
            <a:avLst/>
          </a:prstGeom>
        </p:spPr>
      </p:pic>
      <p:grpSp>
        <p:nvGrpSpPr>
          <p:cNvPr id="47" name="rg_group_1"/>
          <p:cNvGrpSpPr/>
          <p:nvPr/>
        </p:nvGrpSpPr>
        <p:grpSpPr>
          <a:xfrm>
            <a:off x="630936" y="1828800"/>
            <a:ext cx="7886700" cy="3456432"/>
            <a:chOff x="630936" y="1828800"/>
            <a:chExt cx="7886700" cy="3456432"/>
          </a:xfrm>
        </p:grpSpPr>
        <p:sp>
          <p:nvSpPr>
            <p:cNvPr id="33" name="rg_background_0"/>
            <p:cNvSpPr txBox="1"/>
            <p:nvPr/>
          </p:nvSpPr>
          <p:spPr>
            <a:xfrm>
              <a:off x="630936" y="1828800"/>
              <a:ext cx="7886700" cy="3456432"/>
            </a:xfrm>
            <a:prstGeom prst="rect">
              <a:avLst/>
            </a:prstGeom>
            <a:noFill/>
          </p:spPr>
          <p:txBody>
            <a:bodyPr vert="horz" rtlCol="0">
              <a:spAutoFit/>
            </a:bodyPr>
            <a:lstStyle/>
            <a:p>
              <a:endParaRPr lang="nl-NL"/>
            </a:p>
          </p:txBody>
        </p:sp>
        <p:sp>
          <p:nvSpPr>
            <p:cNvPr id="34" name="rg_axis_0" hidden="1"/>
            <p:cNvSpPr txBox="1"/>
            <p:nvPr/>
          </p:nvSpPr>
          <p:spPr>
            <a:xfrm>
              <a:off x="2916935" y="1866900"/>
              <a:ext cx="12700" cy="3380232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5" name="rg_axisTick_0" hidden="1"/>
            <p:cNvSpPr txBox="1"/>
            <p:nvPr/>
          </p:nvSpPr>
          <p:spPr>
            <a:xfrm>
              <a:off x="2853434" y="1866900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6" name="rg_axisTick_1" hidden="1"/>
            <p:cNvSpPr txBox="1"/>
            <p:nvPr/>
          </p:nvSpPr>
          <p:spPr>
            <a:xfrm>
              <a:off x="2853434" y="3557016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7" name="rg_axisTick_2" hidden="1"/>
            <p:cNvSpPr txBox="1"/>
            <p:nvPr/>
          </p:nvSpPr>
          <p:spPr>
            <a:xfrm>
              <a:off x="2853434" y="5234432"/>
              <a:ext cx="63500" cy="12700"/>
            </a:xfrm>
            <a:prstGeom prst="rect">
              <a:avLst/>
            </a:prstGeom>
            <a:solidFill>
              <a:srgbClr val="000000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38" name="rg_axisBullet_0_0"/>
            <p:cNvSpPr txBox="1"/>
            <p:nvPr/>
          </p:nvSpPr>
          <p:spPr>
            <a:xfrm>
              <a:off x="707136" y="1905000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A.</a:t>
              </a:r>
            </a:p>
          </p:txBody>
        </p:sp>
        <p:sp>
          <p:nvSpPr>
            <p:cNvPr id="39" name="rg_axisBullet_1_0"/>
            <p:cNvSpPr txBox="1"/>
            <p:nvPr/>
          </p:nvSpPr>
          <p:spPr>
            <a:xfrm>
              <a:off x="707136" y="3595116"/>
              <a:ext cx="381000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B.</a:t>
              </a:r>
            </a:p>
          </p:txBody>
        </p:sp>
        <p:sp>
          <p:nvSpPr>
            <p:cNvPr id="40" name="rg_axisLabel_0_0"/>
            <p:cNvSpPr txBox="1"/>
            <p:nvPr/>
          </p:nvSpPr>
          <p:spPr>
            <a:xfrm>
              <a:off x="1164336" y="1905000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Ja</a:t>
              </a:r>
            </a:p>
          </p:txBody>
        </p:sp>
        <p:sp>
          <p:nvSpPr>
            <p:cNvPr id="41" name="rg_axisLabel_1_0"/>
            <p:cNvSpPr txBox="1"/>
            <p:nvPr/>
          </p:nvSpPr>
          <p:spPr>
            <a:xfrm>
              <a:off x="1164336" y="3595115"/>
              <a:ext cx="1676398" cy="1613916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400">
                  <a:solidFill>
                    <a:srgbClr val="FFFFFF"/>
                  </a:solidFill>
                  <a:latin typeface="Calibri Light"/>
                </a:rPr>
                <a:t>Nee</a:t>
              </a:r>
            </a:p>
          </p:txBody>
        </p:sp>
        <p:sp>
          <p:nvSpPr>
            <p:cNvPr id="43" name="rg_bar_0_0" hidden="1"/>
            <p:cNvSpPr txBox="1"/>
            <p:nvPr/>
          </p:nvSpPr>
          <p:spPr>
            <a:xfrm>
              <a:off x="2929635" y="2521458"/>
              <a:ext cx="1587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4" name="rg_bar_1_0" hidden="1"/>
            <p:cNvSpPr txBox="1"/>
            <p:nvPr/>
          </p:nvSpPr>
          <p:spPr>
            <a:xfrm>
              <a:off x="2929635" y="4211574"/>
              <a:ext cx="1587" cy="381000"/>
            </a:xfrm>
            <a:prstGeom prst="roundRect">
              <a:avLst/>
            </a:prstGeom>
            <a:solidFill>
              <a:srgbClr val="4EDAB3"/>
            </a:solidFill>
          </p:spPr>
          <p:txBody>
            <a:bodyPr vert="horz" rtlCol="0" anchor="t" anchorCtr="0">
              <a:noAutofit/>
            </a:bodyPr>
            <a:lstStyle/>
            <a:p>
              <a:endParaRPr lang="nl-NL"/>
            </a:p>
          </p:txBody>
        </p:sp>
        <p:sp>
          <p:nvSpPr>
            <p:cNvPr id="45" name="rg_barLabel_0_0"/>
            <p:cNvSpPr txBox="1"/>
            <p:nvPr/>
          </p:nvSpPr>
          <p:spPr>
            <a:xfrm>
              <a:off x="3005833" y="2521455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0,0%</a:t>
              </a:r>
            </a:p>
          </p:txBody>
        </p:sp>
        <p:sp>
          <p:nvSpPr>
            <p:cNvPr id="46" name="rg_barLabel_1_0"/>
            <p:cNvSpPr txBox="1"/>
            <p:nvPr/>
          </p:nvSpPr>
          <p:spPr>
            <a:xfrm>
              <a:off x="3005833" y="4211573"/>
              <a:ext cx="1079500" cy="381000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/>
            <a:p>
              <a:r>
                <a:rPr lang="nl-NL" sz="2200">
                  <a:solidFill>
                    <a:srgbClr val="FFFFFF"/>
                  </a:solidFill>
                  <a:latin typeface="Calibri Light"/>
                </a:rPr>
                <a:t>0,0%</a:t>
              </a:r>
            </a:p>
          </p:txBody>
        </p:sp>
      </p:grpSp>
      <p:sp>
        <p:nvSpPr>
          <p:cNvPr id="42" name="VoteExplanationOverlay"/>
          <p:cNvSpPr txBox="1"/>
          <p:nvPr/>
        </p:nvSpPr>
        <p:spPr>
          <a:xfrm>
            <a:off x="141731" y="5941960"/>
            <a:ext cx="8860535" cy="733425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406400" rIns="4064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Deze presentatie is geladen zonder de Shakespeak Add-In.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i="1">
                <a:solidFill>
                  <a:srgbClr val="000000"/>
                </a:solidFill>
                <a:latin typeface="Arial"/>
              </a:rPr>
              <a:t>Add-In gratis downloaden? Ga naar http://shakespeak.com/en/free-download/</a:t>
            </a:r>
          </a:p>
        </p:txBody>
      </p:sp>
      <p:sp>
        <p:nvSpPr>
          <p:cNvPr id="31" name="ResultsGraphExplanation0"/>
          <p:cNvSpPr txBox="1"/>
          <p:nvPr/>
        </p:nvSpPr>
        <p:spPr>
          <a:xfrm>
            <a:off x="3945635" y="1828800"/>
            <a:ext cx="4572000" cy="1270000"/>
          </a:xfrm>
          <a:prstGeom prst="rect">
            <a:avLst/>
          </a:prstGeom>
          <a:solidFill>
            <a:srgbClr val="F1F1F1">
              <a:alpha val="90000"/>
            </a:srgbClr>
          </a:solidFill>
          <a:ln w="0" cmpd="sng">
            <a:solidFill>
              <a:srgbClr val="000000"/>
            </a:solidFill>
            <a:prstDash val="solid"/>
          </a:ln>
        </p:spPr>
        <p:txBody>
          <a:bodyPr vert="horz" wrap="square" lIns="203200" rIns="203200" rtlCol="0" anchor="ctr" anchorCtr="1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Deze voorbeeld resultaten zullen op 0 gezet worden zodra een sessie en diavoorstelling gestart zijn.</a:t>
            </a:r>
          </a:p>
          <a:p>
            <a:pPr algn="ctr">
              <a:spcBef>
                <a:spcPct val="0"/>
              </a:spcBef>
              <a:spcAft>
                <a:spcPct val="0"/>
              </a:spcAft>
            </a:pPr>
            <a:endParaRPr lang="nl-NL" sz="1400" i="1">
              <a:solidFill>
                <a:srgbClr val="000000"/>
              </a:solidFill>
              <a:latin typeface="Arial"/>
            </a:endParaRPr>
          </a:p>
          <a:p>
            <a:pPr algn="ctr">
              <a:spcBef>
                <a:spcPct val="0"/>
              </a:spcBef>
              <a:spcAft>
                <a:spcPct val="0"/>
              </a:spcAft>
            </a:pPr>
            <a:r>
              <a:rPr lang="nl-NL" sz="1400" i="1">
                <a:solidFill>
                  <a:srgbClr val="000000"/>
                </a:solidFill>
                <a:latin typeface="Arial"/>
              </a:rPr>
              <a:t>Voel u vrij om ondertussen de layout van de resultaten te veranderen (bv. de kleur)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sz="3600" dirty="0" err="1"/>
              <a:t>Trombotische</a:t>
            </a:r>
            <a:r>
              <a:rPr lang="nl-NL" sz="3600" dirty="0"/>
              <a:t> </a:t>
            </a:r>
            <a:r>
              <a:rPr lang="nl-NL" sz="3600" dirty="0" err="1"/>
              <a:t>microangiopathie</a:t>
            </a:r>
            <a:r>
              <a:rPr lang="nl-NL" sz="3600" dirty="0"/>
              <a:t> (TMA)</a:t>
            </a:r>
            <a:endParaRPr lang="nl-NL" sz="3600" b="0" dirty="0"/>
          </a:p>
        </p:txBody>
      </p:sp>
      <p:sp>
        <p:nvSpPr>
          <p:cNvPr id="5" name="Rechthoek 4"/>
          <p:cNvSpPr/>
          <p:nvPr/>
        </p:nvSpPr>
        <p:spPr>
          <a:xfrm>
            <a:off x="2771800" y="1628800"/>
            <a:ext cx="4968552" cy="288032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tel 9"/>
          <p:cNvSpPr txBox="1">
            <a:spLocks/>
          </p:cNvSpPr>
          <p:nvPr/>
        </p:nvSpPr>
        <p:spPr>
          <a:xfrm>
            <a:off x="611560" y="980728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2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emolytisch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nl-NL" sz="3600" b="1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</a:t>
            </a:r>
            <a:r>
              <a:rPr kumimoji="0" lang="nl-NL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remisch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S</a:t>
            </a:r>
            <a:r>
              <a:rPr kumimoji="0" lang="nl-NL" sz="36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yndroom </a:t>
            </a: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(HUS)</a:t>
            </a:r>
          </a:p>
        </p:txBody>
      </p:sp>
      <p:pic>
        <p:nvPicPr>
          <p:cNvPr id="7" name="Picture 12" descr="Afbeeldingsresultaat voor kidney blood vessels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2699792" y="1772816"/>
            <a:ext cx="3168352" cy="4058847"/>
          </a:xfrm>
          <a:prstGeom prst="roundRect">
            <a:avLst>
              <a:gd name="adj" fmla="val 39020"/>
            </a:avLst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hoek 12"/>
          <p:cNvSpPr/>
          <p:nvPr/>
        </p:nvSpPr>
        <p:spPr>
          <a:xfrm>
            <a:off x="7092280" y="6309320"/>
            <a:ext cx="1296144" cy="2880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2" name="Groep 243"/>
          <p:cNvGrpSpPr/>
          <p:nvPr/>
        </p:nvGrpSpPr>
        <p:grpSpPr>
          <a:xfrm>
            <a:off x="540098" y="1732330"/>
            <a:ext cx="8496398" cy="3393341"/>
            <a:chOff x="485315" y="1732330"/>
            <a:chExt cx="8496398" cy="3393341"/>
          </a:xfrm>
        </p:grpSpPr>
        <p:sp>
          <p:nvSpPr>
            <p:cNvPr id="245" name="Tekstvak 244"/>
            <p:cNvSpPr txBox="1"/>
            <p:nvPr/>
          </p:nvSpPr>
          <p:spPr>
            <a:xfrm>
              <a:off x="8181494" y="2249689"/>
              <a:ext cx="800219" cy="2398821"/>
            </a:xfrm>
            <a:prstGeom prst="rect">
              <a:avLst/>
            </a:prstGeom>
            <a:noFill/>
          </p:spPr>
          <p:txBody>
            <a:bodyPr vert="vert270"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4000" b="0" i="0" u="none" strike="noStrike" kern="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</a:rPr>
                <a:t>BLOEDVAT</a:t>
              </a:r>
            </a:p>
          </p:txBody>
        </p:sp>
        <p:grpSp>
          <p:nvGrpSpPr>
            <p:cNvPr id="3" name="Groep 50"/>
            <p:cNvGrpSpPr/>
            <p:nvPr/>
          </p:nvGrpSpPr>
          <p:grpSpPr>
            <a:xfrm>
              <a:off x="485315" y="1732330"/>
              <a:ext cx="7776864" cy="3393341"/>
              <a:chOff x="485315" y="1732330"/>
              <a:chExt cx="7776864" cy="3393341"/>
            </a:xfrm>
          </p:grpSpPr>
          <p:sp>
            <p:nvSpPr>
              <p:cNvPr id="247" name="Wolk 246"/>
              <p:cNvSpPr/>
              <p:nvPr/>
            </p:nvSpPr>
            <p:spPr>
              <a:xfrm>
                <a:off x="2501539" y="2492896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48" name="Rechte verbindingslijn 247"/>
              <p:cNvCxnSpPr/>
              <p:nvPr/>
            </p:nvCxnSpPr>
            <p:spPr>
              <a:xfrm>
                <a:off x="485315" y="1732330"/>
                <a:ext cx="727280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249" name="Ovaal 248"/>
              <p:cNvSpPr/>
              <p:nvPr/>
            </p:nvSpPr>
            <p:spPr>
              <a:xfrm>
                <a:off x="557323" y="1768190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0" name="Ovaal 249"/>
              <p:cNvSpPr/>
              <p:nvPr/>
            </p:nvSpPr>
            <p:spPr>
              <a:xfrm>
                <a:off x="2357523" y="1759225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1" name="Ovaal 250"/>
              <p:cNvSpPr/>
              <p:nvPr/>
            </p:nvSpPr>
            <p:spPr>
              <a:xfrm>
                <a:off x="4157723" y="1759225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2" name="Ovaal 251"/>
              <p:cNvSpPr/>
              <p:nvPr/>
            </p:nvSpPr>
            <p:spPr>
              <a:xfrm>
                <a:off x="5957923" y="1750260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253" name="Rechte verbindingslijn 252"/>
              <p:cNvCxnSpPr/>
              <p:nvPr/>
            </p:nvCxnSpPr>
            <p:spPr>
              <a:xfrm>
                <a:off x="485315" y="5125671"/>
                <a:ext cx="7272808" cy="0"/>
              </a:xfrm>
              <a:prstGeom prst="line">
                <a:avLst/>
              </a:prstGeom>
              <a:noFill/>
              <a:ln w="57150" cap="flat" cmpd="sng" algn="ctr">
                <a:solidFill>
                  <a:srgbClr val="C00000"/>
                </a:solidFill>
                <a:prstDash val="solid"/>
              </a:ln>
              <a:effectLst/>
            </p:spPr>
          </p:cxnSp>
          <p:sp>
            <p:nvSpPr>
              <p:cNvPr id="254" name="Tekstvak 253"/>
              <p:cNvSpPr txBox="1"/>
              <p:nvPr/>
            </p:nvSpPr>
            <p:spPr>
              <a:xfrm>
                <a:off x="782312" y="1894276"/>
                <a:ext cx="1224136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400" b="0" i="0" u="none" strike="noStrike" kern="0" cap="none" spc="0" normalizeH="0" baseline="0" noProof="0" dirty="0">
                    <a:ln>
                      <a:noFill/>
                    </a:ln>
                    <a:solidFill>
                      <a:sysClr val="windowText" lastClr="000000"/>
                    </a:solidFill>
                    <a:effectLst/>
                    <a:uLnTx/>
                    <a:uFillTx/>
                  </a:rPr>
                  <a:t>Endotheelcel</a:t>
                </a:r>
              </a:p>
            </p:txBody>
          </p:sp>
          <p:sp>
            <p:nvSpPr>
              <p:cNvPr id="255" name="Rechteraccolade 254"/>
              <p:cNvSpPr/>
              <p:nvPr/>
            </p:nvSpPr>
            <p:spPr>
              <a:xfrm>
                <a:off x="7902139" y="1741295"/>
                <a:ext cx="360040" cy="3384376"/>
              </a:xfrm>
              <a:prstGeom prst="rightBrace">
                <a:avLst>
                  <a:gd name="adj1" fmla="val 99630"/>
                  <a:gd name="adj2" fmla="val 50530"/>
                </a:avLst>
              </a:prstGeom>
              <a:noFill/>
              <a:ln w="38100" cap="flat" cmpd="sng" algn="ctr">
                <a:solidFill>
                  <a:srgbClr val="C0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6" name="Ovaal 255"/>
              <p:cNvSpPr/>
              <p:nvPr/>
            </p:nvSpPr>
            <p:spPr>
              <a:xfrm>
                <a:off x="557323" y="4513747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Ovaal 256"/>
              <p:cNvSpPr/>
              <p:nvPr/>
            </p:nvSpPr>
            <p:spPr>
              <a:xfrm>
                <a:off x="2357523" y="4504782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Ovaal 257"/>
              <p:cNvSpPr/>
              <p:nvPr/>
            </p:nvSpPr>
            <p:spPr>
              <a:xfrm>
                <a:off x="4157723" y="4504782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9" name="Ovaal 258"/>
              <p:cNvSpPr/>
              <p:nvPr/>
            </p:nvSpPr>
            <p:spPr>
              <a:xfrm>
                <a:off x="5957923" y="4495817"/>
                <a:ext cx="1728192" cy="576064"/>
              </a:xfrm>
              <a:prstGeom prst="ellipse">
                <a:avLst/>
              </a:prstGeom>
              <a:solidFill>
                <a:srgbClr val="C0504D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60" name="Wolk 259"/>
              <p:cNvSpPr/>
              <p:nvPr/>
            </p:nvSpPr>
            <p:spPr>
              <a:xfrm>
                <a:off x="1421419" y="3685511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" name="Groep 38"/>
              <p:cNvGrpSpPr/>
              <p:nvPr/>
            </p:nvGrpSpPr>
            <p:grpSpPr>
              <a:xfrm>
                <a:off x="485315" y="3397479"/>
                <a:ext cx="648072" cy="1008112"/>
                <a:chOff x="539552" y="2564904"/>
                <a:chExt cx="648072" cy="1008112"/>
              </a:xfrm>
            </p:grpSpPr>
            <p:sp>
              <p:nvSpPr>
                <p:cNvPr id="289" name="Ovaal 288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Ovaal 289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" name="Groep 39"/>
              <p:cNvGrpSpPr/>
              <p:nvPr/>
            </p:nvGrpSpPr>
            <p:grpSpPr>
              <a:xfrm>
                <a:off x="1565435" y="2461375"/>
                <a:ext cx="648072" cy="1008112"/>
                <a:chOff x="539552" y="2564904"/>
                <a:chExt cx="648072" cy="1008112"/>
              </a:xfrm>
            </p:grpSpPr>
            <p:sp>
              <p:nvSpPr>
                <p:cNvPr id="287" name="Ovaal 286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Ovaal 287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6" name="Groep 44"/>
              <p:cNvGrpSpPr/>
              <p:nvPr/>
            </p:nvGrpSpPr>
            <p:grpSpPr>
              <a:xfrm>
                <a:off x="2717563" y="3325471"/>
                <a:ext cx="648072" cy="1008112"/>
                <a:chOff x="539552" y="2564904"/>
                <a:chExt cx="648072" cy="1008112"/>
              </a:xfrm>
            </p:grpSpPr>
            <p:sp>
              <p:nvSpPr>
                <p:cNvPr id="285" name="Ovaal 284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Ovaal 285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" name="Groep 47"/>
              <p:cNvGrpSpPr/>
              <p:nvPr/>
            </p:nvGrpSpPr>
            <p:grpSpPr>
              <a:xfrm>
                <a:off x="3437643" y="2605391"/>
                <a:ext cx="648072" cy="1008112"/>
                <a:chOff x="539552" y="2564904"/>
                <a:chExt cx="648072" cy="1008112"/>
              </a:xfrm>
            </p:grpSpPr>
            <p:sp>
              <p:nvSpPr>
                <p:cNvPr id="283" name="Ovaal 282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Ovaal 283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" name="Groep 50"/>
              <p:cNvGrpSpPr/>
              <p:nvPr/>
            </p:nvGrpSpPr>
            <p:grpSpPr>
              <a:xfrm>
                <a:off x="4301739" y="2893423"/>
                <a:ext cx="648072" cy="1008112"/>
                <a:chOff x="539552" y="2564904"/>
                <a:chExt cx="648072" cy="1008112"/>
              </a:xfrm>
            </p:grpSpPr>
            <p:sp>
              <p:nvSpPr>
                <p:cNvPr id="281" name="Ovaal 280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Ovaal 281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" name="Groep 53"/>
              <p:cNvGrpSpPr/>
              <p:nvPr/>
            </p:nvGrpSpPr>
            <p:grpSpPr>
              <a:xfrm>
                <a:off x="5597883" y="3325471"/>
                <a:ext cx="648072" cy="1008112"/>
                <a:chOff x="539552" y="2564904"/>
                <a:chExt cx="648072" cy="1008112"/>
              </a:xfrm>
            </p:grpSpPr>
            <p:sp>
              <p:nvSpPr>
                <p:cNvPr id="279" name="Ovaal 278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Ovaal 279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" name="Groep 56"/>
              <p:cNvGrpSpPr/>
              <p:nvPr/>
            </p:nvGrpSpPr>
            <p:grpSpPr>
              <a:xfrm>
                <a:off x="6245955" y="2389367"/>
                <a:ext cx="648072" cy="1008112"/>
                <a:chOff x="539552" y="2564904"/>
                <a:chExt cx="648072" cy="1008112"/>
              </a:xfrm>
            </p:grpSpPr>
            <p:sp>
              <p:nvSpPr>
                <p:cNvPr id="277" name="Ovaal 276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Ovaal 277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1" name="Groep 59"/>
              <p:cNvGrpSpPr/>
              <p:nvPr/>
            </p:nvGrpSpPr>
            <p:grpSpPr>
              <a:xfrm>
                <a:off x="7110051" y="3397479"/>
                <a:ext cx="648072" cy="1008112"/>
                <a:chOff x="539552" y="2564904"/>
                <a:chExt cx="648072" cy="1008112"/>
              </a:xfrm>
            </p:grpSpPr>
            <p:sp>
              <p:nvSpPr>
                <p:cNvPr id="275" name="Ovaal 274"/>
                <p:cNvSpPr/>
                <p:nvPr/>
              </p:nvSpPr>
              <p:spPr>
                <a:xfrm>
                  <a:off x="539552" y="2564904"/>
                  <a:ext cx="648072" cy="1008112"/>
                </a:xfrm>
                <a:prstGeom prst="ellipse">
                  <a:avLst/>
                </a:prstGeom>
                <a:solidFill>
                  <a:srgbClr val="FF000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al 275"/>
                <p:cNvSpPr/>
                <p:nvPr/>
              </p:nvSpPr>
              <p:spPr>
                <a:xfrm>
                  <a:off x="719716" y="2762998"/>
                  <a:ext cx="432048" cy="648072"/>
                </a:xfrm>
                <a:prstGeom prst="ellipse">
                  <a:avLst/>
                </a:prstGeom>
                <a:solidFill>
                  <a:srgbClr val="C00000"/>
                </a:solidFill>
                <a:ln w="25400" cap="flat" cmpd="sng" algn="ctr">
                  <a:noFill/>
                  <a:prstDash val="solid"/>
                </a:ln>
                <a:effectLst>
                  <a:softEdge rad="31750"/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71" name="Wolk 270"/>
              <p:cNvSpPr/>
              <p:nvPr/>
            </p:nvSpPr>
            <p:spPr>
              <a:xfrm>
                <a:off x="557323" y="2461375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2" name="Wolk 271"/>
              <p:cNvSpPr/>
              <p:nvPr/>
            </p:nvSpPr>
            <p:spPr>
              <a:xfrm>
                <a:off x="3581659" y="3757519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3" name="Wolk 272"/>
              <p:cNvSpPr/>
              <p:nvPr/>
            </p:nvSpPr>
            <p:spPr>
              <a:xfrm>
                <a:off x="5165835" y="2461375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4" name="Wolk 273"/>
              <p:cNvSpPr/>
              <p:nvPr/>
            </p:nvSpPr>
            <p:spPr>
              <a:xfrm>
                <a:off x="6533987" y="3397479"/>
                <a:ext cx="576064" cy="576064"/>
              </a:xfrm>
              <a:prstGeom prst="cloud">
                <a:avLst/>
              </a:prstGeom>
              <a:solidFill>
                <a:srgbClr val="1F497D">
                  <a:lumMod val="20000"/>
                  <a:lumOff val="8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800" b="0" i="0" u="none" strike="noStrike" kern="0" cap="none" spc="0" normalizeH="0" baseline="0" noProof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7-punts ster 57"/>
          <p:cNvSpPr/>
          <p:nvPr/>
        </p:nvSpPr>
        <p:spPr>
          <a:xfrm>
            <a:off x="1187624" y="3068960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9" name="7-punts ster 58"/>
          <p:cNvSpPr/>
          <p:nvPr/>
        </p:nvSpPr>
        <p:spPr>
          <a:xfrm>
            <a:off x="4427984" y="2420888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0" name="7-punts ster 59"/>
          <p:cNvSpPr/>
          <p:nvPr/>
        </p:nvSpPr>
        <p:spPr>
          <a:xfrm>
            <a:off x="2267744" y="3717032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1" name="7-punts ster 60"/>
          <p:cNvSpPr/>
          <p:nvPr/>
        </p:nvSpPr>
        <p:spPr>
          <a:xfrm>
            <a:off x="4932040" y="3933056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2" name="7-punts ster 61"/>
          <p:cNvSpPr/>
          <p:nvPr/>
        </p:nvSpPr>
        <p:spPr>
          <a:xfrm>
            <a:off x="7236296" y="2636912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4" name="Ovaal 63"/>
          <p:cNvSpPr/>
          <p:nvPr/>
        </p:nvSpPr>
        <p:spPr>
          <a:xfrm>
            <a:off x="791436" y="5175122"/>
            <a:ext cx="648072" cy="1008112"/>
          </a:xfrm>
          <a:prstGeom prst="ellipse">
            <a:avLst/>
          </a:prstGeom>
          <a:solidFill>
            <a:srgbClr val="FF0000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5" name="Ovaal 64"/>
          <p:cNvSpPr/>
          <p:nvPr/>
        </p:nvSpPr>
        <p:spPr>
          <a:xfrm>
            <a:off x="971600" y="5373216"/>
            <a:ext cx="432048" cy="648072"/>
          </a:xfrm>
          <a:prstGeom prst="ellipse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>
            <a:softEdge rad="3175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6" name="Tekstvak 65"/>
          <p:cNvSpPr txBox="1"/>
          <p:nvPr/>
        </p:nvSpPr>
        <p:spPr>
          <a:xfrm>
            <a:off x="1475656" y="557994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Rode bloedcel</a:t>
            </a:r>
          </a:p>
        </p:txBody>
      </p:sp>
      <p:sp>
        <p:nvSpPr>
          <p:cNvPr id="67" name="7-punts ster 66"/>
          <p:cNvSpPr/>
          <p:nvPr/>
        </p:nvSpPr>
        <p:spPr>
          <a:xfrm>
            <a:off x="3419872" y="5517232"/>
            <a:ext cx="360040" cy="324036"/>
          </a:xfrm>
          <a:prstGeom prst="star7">
            <a:avLst/>
          </a:prstGeom>
          <a:solidFill>
            <a:srgbClr val="8064A2"/>
          </a:solidFill>
          <a:ln w="25400" cap="flat" cmpd="sng" algn="ctr">
            <a:solidFill>
              <a:srgbClr val="8064A2">
                <a:lumMod val="75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Tekstvak 67"/>
          <p:cNvSpPr txBox="1"/>
          <p:nvPr/>
        </p:nvSpPr>
        <p:spPr>
          <a:xfrm>
            <a:off x="3851920" y="5589240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Witte bloedcel</a:t>
            </a:r>
          </a:p>
        </p:txBody>
      </p:sp>
      <p:sp>
        <p:nvSpPr>
          <p:cNvPr id="69" name="Wolk 68"/>
          <p:cNvSpPr/>
          <p:nvPr/>
        </p:nvSpPr>
        <p:spPr>
          <a:xfrm>
            <a:off x="6012160" y="5445224"/>
            <a:ext cx="576064" cy="576064"/>
          </a:xfrm>
          <a:prstGeom prst="cloud">
            <a:avLst/>
          </a:prstGeom>
          <a:solidFill>
            <a:srgbClr val="1F497D">
              <a:lumMod val="20000"/>
              <a:lumOff val="8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800" b="0" i="0" u="none" strike="noStrike" kern="0" cap="none" spc="0" normalizeH="0" baseline="0" noProof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Tekstvak 69"/>
          <p:cNvSpPr txBox="1"/>
          <p:nvPr/>
        </p:nvSpPr>
        <p:spPr>
          <a:xfrm>
            <a:off x="6660232" y="557994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bloedplaatje</a:t>
            </a:r>
          </a:p>
        </p:txBody>
      </p:sp>
      <p:sp>
        <p:nvSpPr>
          <p:cNvPr id="72" name="Titel 1"/>
          <p:cNvSpPr txBox="1">
            <a:spLocks/>
          </p:cNvSpPr>
          <p:nvPr/>
        </p:nvSpPr>
        <p:spPr>
          <a:xfrm>
            <a:off x="611560" y="908720"/>
            <a:ext cx="8100000" cy="5334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nl-NL" sz="4000" b="1" dirty="0">
                <a:solidFill>
                  <a:schemeClr val="tx2"/>
                </a:solidFill>
              </a:rPr>
              <a:t>Mechanisme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Radboudumc">
      <a:dk1>
        <a:srgbClr val="000000"/>
      </a:dk1>
      <a:lt1>
        <a:sysClr val="window" lastClr="FFFFFF"/>
      </a:lt1>
      <a:dk2>
        <a:srgbClr val="00AFDC"/>
      </a:dk2>
      <a:lt2>
        <a:srgbClr val="FFFFFF"/>
      </a:lt2>
      <a:accent1>
        <a:srgbClr val="006991"/>
      </a:accent1>
      <a:accent2>
        <a:srgbClr val="7FB4C8"/>
      </a:accent2>
      <a:accent3>
        <a:srgbClr val="00AFDC"/>
      </a:accent3>
      <a:accent4>
        <a:srgbClr val="7FD7ED"/>
      </a:accent4>
      <a:accent5>
        <a:srgbClr val="CCCCCC"/>
      </a:accent5>
      <a:accent6>
        <a:srgbClr val="E6E6E6"/>
      </a:accent6>
      <a:hlink>
        <a:srgbClr val="000000"/>
      </a:hlink>
      <a:folHlink>
        <a:srgbClr val="00AFDC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7C68E4C4A0734BBECEB1C0A3AEFCAA" ma:contentTypeVersion="11" ma:contentTypeDescription="Een nieuw document maken." ma:contentTypeScope="" ma:versionID="bd105fcaa1adf00407a7815716346da0">
  <xsd:schema xmlns:xsd="http://www.w3.org/2001/XMLSchema" xmlns:xs="http://www.w3.org/2001/XMLSchema" xmlns:p="http://schemas.microsoft.com/office/2006/metadata/properties" xmlns:ns2="624302cb-c942-4baa-8473-2de60652eb40" targetNamespace="http://schemas.microsoft.com/office/2006/metadata/properties" ma:root="true" ma:fieldsID="e7871e9b7e366e16f248f3c4394316cb" ns2:_="">
    <xsd:import namespace="624302cb-c942-4baa-8473-2de60652eb4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24302cb-c942-4baa-8473-2de60652eb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3E741D-22B7-45CC-80E7-8B24B063C360}"/>
</file>

<file path=customXml/itemProps2.xml><?xml version="1.0" encoding="utf-8"?>
<ds:datastoreItem xmlns:ds="http://schemas.openxmlformats.org/officeDocument/2006/customXml" ds:itemID="{B90F4B74-E26E-4E4C-AEF0-265080008B1F}"/>
</file>

<file path=customXml/itemProps3.xml><?xml version="1.0" encoding="utf-8"?>
<ds:datastoreItem xmlns:ds="http://schemas.openxmlformats.org/officeDocument/2006/customXml" ds:itemID="{92D6975C-C717-4DA3-A7B6-9F929113938E}"/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846</TotalTime>
  <Words>1683</Words>
  <Application>Microsoft Office PowerPoint</Application>
  <PresentationFormat>Diavoorstelling (4:3)</PresentationFormat>
  <Paragraphs>496</Paragraphs>
  <Slides>50</Slides>
  <Notes>24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50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Default Theme</vt:lpstr>
      <vt:lpstr>Hoe om te gaan met dure geneesmiddelen? Onderzoek naar optimaal gebruikschema houdt zorg betaalbaar</vt:lpstr>
      <vt:lpstr>Disclosure</vt:lpstr>
      <vt:lpstr>PowerPoint-presentatie</vt:lpstr>
      <vt:lpstr>PowerPoint-presentatie</vt:lpstr>
      <vt:lpstr>We gaan stemmen</vt:lpstr>
      <vt:lpstr>Bent u bekend met het ziektebeeld atypische HUS?</vt:lpstr>
      <vt:lpstr>Bent u bekend met het ziektebeeld atypische HUS?</vt:lpstr>
      <vt:lpstr>Trombotische microangiopathie (TMA)</vt:lpstr>
      <vt:lpstr>PowerPoint-presentatie</vt:lpstr>
      <vt:lpstr>PowerPoint-presentatie</vt:lpstr>
      <vt:lpstr>PowerPoint-presentatie</vt:lpstr>
      <vt:lpstr>PowerPoint-presentatie</vt:lpstr>
      <vt:lpstr>Oorzaken van TMA</vt:lpstr>
      <vt:lpstr>Atypisch Hemolytisch Uremisch Syndroom</vt:lpstr>
      <vt:lpstr>Complementsysteem Onderdeel aangeboren afweersysteem</vt:lpstr>
      <vt:lpstr>Complementsysteem en indringers</vt:lpstr>
      <vt:lpstr>Complementsysteem en indringers</vt:lpstr>
      <vt:lpstr>Complementsysteem en eigen cellen</vt:lpstr>
      <vt:lpstr>Regulatie van het complementsysteem</vt:lpstr>
      <vt:lpstr>Regulatie van het complementsysteem</vt:lpstr>
      <vt:lpstr>Behandeling in het verleden: plasmatherapie</vt:lpstr>
      <vt:lpstr>Behandeling sinds 2012: eculizumab </vt:lpstr>
      <vt:lpstr>Werking eculizumab</vt:lpstr>
      <vt:lpstr>Effectiviteit eculizumab</vt:lpstr>
      <vt:lpstr>Nederlands duurste medicijnen</vt:lpstr>
      <vt:lpstr>Eculizumab moet worden vergoed, ongeacht de prijs</vt:lpstr>
      <vt:lpstr>Eculizumab moet worden vergoed, ongeacht de prijs</vt:lpstr>
      <vt:lpstr>PowerPoint-presentatie</vt:lpstr>
      <vt:lpstr>Weesgeneesmiddelen Geneesmiddel voor zeldzame ziekte</vt:lpstr>
      <vt:lpstr>Prijskaartje weesgeneesmiddelen</vt:lpstr>
      <vt:lpstr>Kosten per levensjaar (QALY) </vt:lpstr>
      <vt:lpstr>Wie is de verantwoordelijke om deze kosten terug te dringen?</vt:lpstr>
      <vt:lpstr>Wie is de verantwoordelijke om deze kosten terug te dringen?</vt:lpstr>
      <vt:lpstr>Landelijke werkgroep Atypische HUS</vt:lpstr>
      <vt:lpstr>Optimaal behandelschema?</vt:lpstr>
      <vt:lpstr>PowerPoint-presentatie</vt:lpstr>
      <vt:lpstr>Zou u levenslang behandeld willen worden met eculizumab?</vt:lpstr>
      <vt:lpstr>Zou u levenslang behandeld willen worden met eculizumab?</vt:lpstr>
      <vt:lpstr>PowerPoint-presentatie</vt:lpstr>
      <vt:lpstr>Verkort behandelschema 2012-2016</vt:lpstr>
      <vt:lpstr>Eculizumab concentratie bloed</vt:lpstr>
      <vt:lpstr>Niertransplantatie bij aHUS</vt:lpstr>
      <vt:lpstr>Bij een niertransplantatie moeten we geen risico lopen, we geven iedereen profylactisch eculizumab</vt:lpstr>
      <vt:lpstr>Bij een niertransplantatie moeten we geen risico lopen, we geven iedereen profylactisch eculizumab</vt:lpstr>
      <vt:lpstr>Eculizumab bij niertransplantatie</vt:lpstr>
      <vt:lpstr>Andere risicofactoren voor aHUS</vt:lpstr>
      <vt:lpstr>Aangepast behandelschema</vt:lpstr>
      <vt:lpstr>Resultaten niertransplantatie RadboudUMC en UMC Groningen </vt:lpstr>
      <vt:lpstr>PowerPoint-presentatie</vt:lpstr>
      <vt:lpstr>PowerPoint-presentatie</vt:lpstr>
    </vt:vector>
  </TitlesOfParts>
  <Company>UMC St Radboud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Hoe om te gaan met dure geneesmiddelen? Onderzoek naar optimaal gebruikschema houdt zorg betaalbaar</dc:title>
  <dc:creator>Kioa Wijnsma</dc:creator>
  <cp:lastModifiedBy>Wanda Konijn NVN</cp:lastModifiedBy>
  <cp:revision>103</cp:revision>
  <dcterms:created xsi:type="dcterms:W3CDTF">2017-09-28T14:31:09Z</dcterms:created>
  <dcterms:modified xsi:type="dcterms:W3CDTF">2017-10-12T12:05:23Z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0x010100417C68E4C4A0734BBECEB1C0A3AEFCAA</vt:lpwstr>
  </property>
</Properties>
</file>